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2" r:id="rId5"/>
    <p:sldId id="289" r:id="rId6"/>
    <p:sldId id="322" r:id="rId7"/>
    <p:sldId id="323" r:id="rId8"/>
    <p:sldId id="286" r:id="rId9"/>
    <p:sldId id="287" r:id="rId10"/>
    <p:sldId id="278" r:id="rId11"/>
    <p:sldId id="288" r:id="rId12"/>
    <p:sldId id="294" r:id="rId13"/>
    <p:sldId id="321" r:id="rId14"/>
    <p:sldId id="290" r:id="rId15"/>
    <p:sldId id="292" r:id="rId16"/>
    <p:sldId id="291" r:id="rId17"/>
    <p:sldId id="318" r:id="rId18"/>
    <p:sldId id="314" r:id="rId19"/>
    <p:sldId id="319" r:id="rId20"/>
    <p:sldId id="320" r:id="rId21"/>
    <p:sldId id="295" r:id="rId22"/>
    <p:sldId id="279" r:id="rId23"/>
    <p:sldId id="300" r:id="rId24"/>
    <p:sldId id="299" r:id="rId25"/>
    <p:sldId id="315" r:id="rId26"/>
    <p:sldId id="297" r:id="rId27"/>
    <p:sldId id="301" r:id="rId28"/>
    <p:sldId id="303" r:id="rId29"/>
    <p:sldId id="304" r:id="rId30"/>
    <p:sldId id="305" r:id="rId31"/>
    <p:sldId id="306" r:id="rId32"/>
    <p:sldId id="307" r:id="rId33"/>
    <p:sldId id="308" r:id="rId34"/>
    <p:sldId id="309" r:id="rId35"/>
    <p:sldId id="273" r:id="rId36"/>
    <p:sldId id="274" r:id="rId37"/>
    <p:sldId id="280" r:id="rId38"/>
    <p:sldId id="281" r:id="rId39"/>
    <p:sldId id="282" r:id="rId40"/>
    <p:sldId id="283" r:id="rId41"/>
    <p:sldId id="313" r:id="rId42"/>
    <p:sldId id="298" r:id="rId43"/>
    <p:sldId id="310" r:id="rId44"/>
    <p:sldId id="275" r:id="rId45"/>
    <p:sldId id="277" r:id="rId46"/>
    <p:sldId id="276" r:id="rId47"/>
    <p:sldId id="284" r:id="rId48"/>
    <p:sldId id="285" r:id="rId49"/>
    <p:sldId id="311" r:id="rId50"/>
    <p:sldId id="31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60" d="100"/>
          <a:sy n="160" d="100"/>
        </p:scale>
        <p:origin x="2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9:07:23.024"/>
    </inkml:context>
    <inkml:brush xml:id="br0">
      <inkml:brushProperty name="width" value="0.2" units="cm"/>
      <inkml:brushProperty name="height" value="0.2" units="cm"/>
      <inkml:brushProperty name="color" value="#FFFFFF"/>
    </inkml:brush>
  </inkml:definitions>
  <inkml:trace contextRef="#ctx0" brushRef="#br0">1 128 24575,'258'-20'0,"-190"12"0,-23 3 0,53-4 0,61-5 0,-105 12 0,68-11 0,-69 0 0,-42 10 0,0 0 0,0 0 0,0 1 0,19-1 0,288-10 0,-127 0 0,-184 12 0,-2 0 0,0 1 0,0-1 0,0 1 0,0-1 0,0 2 0,0-1 0,0 0 0,0 1 0,5 1 0,-8 0 0,0-1 0,-1 0 0,1 1 0,-1-1 0,1 1 0,-1-1 0,0 1 0,1-1 0,-1 1 0,0 0 0,0 0 0,0 0 0,0 0 0,-1 0 0,1 0 0,0 0 0,-1 0 0,0 0 0,1 0 0,-1 0 0,0 0 0,0 0 0,0 0 0,0 0 0,-1 3 0,2 1 0,-1 1 0,0 0 0,-1-1 0,1 1 0,-1 0 0,0-1 0,-1 1 0,0-1 0,0 0 0,-4 9 0,4-12 0,0 0 0,-1 0 0,0-1 0,1 1 0,-1-1 0,0 1 0,0-1 0,0 0 0,0 0 0,-1 0 0,1-1 0,0 1 0,-1-1 0,1 0 0,-1 0 0,0 0 0,1 0 0,-1 0 0,0-1 0,-4 0 0,-74 5 0,-92-7 0,47-1 0,-74 1 0,-209 5 0,275 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9:08:03.625"/>
    </inkml:context>
    <inkml:brush xml:id="br0">
      <inkml:brushProperty name="width" value="0.2" units="cm"/>
      <inkml:brushProperty name="height" value="0.2" units="cm"/>
      <inkml:brushProperty name="color" value="#FFFFFF"/>
    </inkml:brush>
  </inkml:definitions>
  <inkml:trace contextRef="#ctx0" brushRef="#br0">2798 302 24575,'-681'14'0,"451"-1"0,130-10 0,70-3 0,-1 1 0,0 1 0,-48 10 0,39-5 0,-1-2 0,1-1 0,-1-3 0,-56-4 0,0 0 0,-361-9 0,299-1 0,-31 0 0,133 8 0,-112 6 0,-19-1 0,186 0 0,0-1 0,0 1 0,1-1 0,-1 1 0,0-1 0,0 0 0,1 1 0,-1-1 0,0 0 0,1 0 0,-1 0 0,1-1 0,-1 1 0,1 0 0,0-1 0,-1 1 0,1-1 0,0 1 0,0-1 0,0 1 0,0-1 0,0 0 0,1 1 0,-1-1 0,0 0 0,1 0 0,-1 0 0,1 1 0,0-1 0,0 0 0,-1 0 0,1-2 0,0-9 0,0 0 0,0 1 0,4-22 0,-3 26 0,-1 7 0,1-1 0,-1 0 0,1 1 0,-1-1 0,1 1 0,0-1 0,0 1 0,0-1 0,0 1 0,0 0 0,0-1 0,0 1 0,0 0 0,1 0 0,-1-1 0,0 1 0,1 0 0,-1 1 0,1-1 0,-1 0 0,1 0 0,0 1 0,-1-1 0,1 1 0,0-1 0,-1 1 0,1-1 0,0 1 0,2 0 0,60 0 0,-45 1 0,987 3 0,-545-6 0,-286-13 0,176 16 0,-343-2 0,0 0 0,0 0 0,0-1 0,0 0 0,0-1 0,7-3 0,36-9 0,18 3 0,131-16 0,-164 23 0,0-2 0,61-19 0,-29 7 0,33-2-1365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9:06:57.349"/>
    </inkml:context>
    <inkml:brush xml:id="br0">
      <inkml:brushProperty name="width" value="0.2" units="cm"/>
      <inkml:brushProperty name="height" value="0.2" units="cm"/>
      <inkml:brushProperty name="color" value="#FFFFFF"/>
    </inkml:brush>
  </inkml:definitions>
  <inkml:trace contextRef="#ctx0" brushRef="#br0">0 87 24575,'777'19'0,"-696"-19"0,-39 0 0,48 5 0,-37 6 0,-38-8 0,-1 0 0,1 0 0,27 0 0,263 8 0,514-11 0,-817-1 0,1 1 0,-1 0 0,0 0 0,0-1 0,0 1 0,0-1 0,0 1 0,0-1 0,0 0 0,0 0 0,0 0 0,0 0 0,0 0 0,-1-1 0,1 1 0,0 0 0,-1-1 0,1 1 0,-1-1 0,1 0 0,-1 0 0,0 1 0,0-1 0,0 0 0,0 0 0,0 0 0,0 0 0,0 0 0,-1 0 0,1 0 0,-1 0 0,0-1 0,1 1 0,-1 0 0,0 0 0,0 0 0,0 0 0,-1 0 0,1-1 0,0 1 0,-1 0 0,1 0 0,-1 0 0,0 0 0,0 0 0,0 0 0,0 0 0,0 0 0,0 1 0,-3-4 0,-5-2 0,1 2 0,-2-1 0,1 1 0,0 1 0,-1-1 0,0 2 0,0-1 0,0 1 0,-15-2 0,4 0 0,-6 1 0,0 1 0,-1 1 0,1 1 0,-1 2 0,-30 4 0,57-5 0,-238 12 0,114-14 0,-133 4 0,-19 9 0,-198-11-1365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02486EE-E16F-41BA-A303-A4C7A3FB6BED}"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402374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486EE-E16F-41BA-A303-A4C7A3FB6BED}"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30860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C02486EE-E16F-41BA-A303-A4C7A3FB6BED}" type="datetimeFigureOut">
              <a:rPr lang="en-US" smtClean="0"/>
              <a:t>6/27/2024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657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486EE-E16F-41BA-A303-A4C7A3FB6BED}"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48349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02486EE-E16F-41BA-A303-A4C7A3FB6BED}" type="datetimeFigureOut">
              <a:rPr lang="en-US" smtClean="0"/>
              <a:t>6/27/2024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7A0651A-3CB7-4F59-80C7-ED076A09352D}" type="slidenum">
              <a:rPr lang="en-US" smtClean="0"/>
              <a:t>‹#›</a:t>
            </a:fld>
            <a:endParaRPr lang="en-US"/>
          </a:p>
        </p:txBody>
      </p:sp>
    </p:spTree>
    <p:extLst>
      <p:ext uri="{BB962C8B-B14F-4D97-AF65-F5344CB8AC3E}">
        <p14:creationId xmlns:p14="http://schemas.microsoft.com/office/powerpoint/2010/main" val="15060680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2486EE-E16F-41BA-A303-A4C7A3FB6BED}"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26970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2486EE-E16F-41BA-A303-A4C7A3FB6BED}"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219054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2486EE-E16F-41BA-A303-A4C7A3FB6BED}"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21375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486EE-E16F-41BA-A303-A4C7A3FB6BED}"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238159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486EE-E16F-41BA-A303-A4C7A3FB6BED}"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140828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486EE-E16F-41BA-A303-A4C7A3FB6BED}"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651A-3CB7-4F59-80C7-ED076A09352D}" type="slidenum">
              <a:rPr lang="en-US" smtClean="0"/>
              <a:t>‹#›</a:t>
            </a:fld>
            <a:endParaRPr lang="en-US"/>
          </a:p>
        </p:txBody>
      </p:sp>
    </p:spTree>
    <p:extLst>
      <p:ext uri="{BB962C8B-B14F-4D97-AF65-F5344CB8AC3E}">
        <p14:creationId xmlns:p14="http://schemas.microsoft.com/office/powerpoint/2010/main" val="412953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02486EE-E16F-41BA-A303-A4C7A3FB6BED}" type="datetimeFigureOut">
              <a:rPr lang="en-US" smtClean="0"/>
              <a:t>6/27/2024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7A0651A-3CB7-4F59-80C7-ED076A09352D}" type="slidenum">
              <a:rPr lang="en-US" smtClean="0"/>
              <a:t>‹#›</a:t>
            </a:fld>
            <a:endParaRPr lang="en-US"/>
          </a:p>
        </p:txBody>
      </p:sp>
    </p:spTree>
    <p:extLst>
      <p:ext uri="{BB962C8B-B14F-4D97-AF65-F5344CB8AC3E}">
        <p14:creationId xmlns:p14="http://schemas.microsoft.com/office/powerpoint/2010/main" val="38060961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icrosoft.com/en-us/microsoftteams/shared-channels" TargetMode="External"/><Relationship Id="rId2" Type="http://schemas.openxmlformats.org/officeDocument/2006/relationships/hyperlink" Target="https://learn.microsoft.com/en-us/microsoftteams/private-channel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8.xml"/><Relationship Id="rId1" Type="http://schemas.openxmlformats.org/officeDocument/2006/relationships/video" Target="https://www.youtube.com/embed/m3i18aunzQU?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learn.microsoft.com/en-us/microsoftteams/limits-specifications-tea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video" Target="https://www.youtube.com/embed/2ksQWLQdg7A?feature=oembe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learn.microsoft.com/microsoft-365/compliance/sensitivity-labels-sharepoint-onedrive-files?view=o365-worldwide" TargetMode="External"/><Relationship Id="rId2" Type="http://schemas.openxmlformats.org/officeDocument/2006/relationships/hyperlink" Target="https://support.microsoft.com/en-us/office/see-files-others-have-shared-with-you-e0476dc7-bf2f-4203-b9ad-c809578b03e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customXml" Target="../ink/ink2.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1.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2.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hyperlink" Target="https://learn.microsoft.com/en-us/microsoftteams/teams-overview" TargetMode="External"/><Relationship Id="rId2" Type="http://schemas.openxmlformats.org/officeDocument/2006/relationships/hyperlink" Target="https://support.microsoft.com/en-us/office/microsoft-teams-video-training-4f108e54-240b-4351-8084-b1089f0d21d7?ui=en-us&amp;rs=en-us&amp;ad=us"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eZLcyTxi8Z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icrosoft.com/en-us/microsoft-365/enterprise/government-plans-and-prici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bLMS2Fhcsk?start=4&amp;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D51B-B9F3-A769-745F-D145C7255125}"/>
              </a:ext>
            </a:extLst>
          </p:cNvPr>
          <p:cNvSpPr>
            <a:spLocks noGrp="1"/>
          </p:cNvSpPr>
          <p:nvPr>
            <p:ph type="ctrTitle"/>
          </p:nvPr>
        </p:nvSpPr>
        <p:spPr/>
        <p:txBody>
          <a:bodyPr/>
          <a:lstStyle/>
          <a:p>
            <a:r>
              <a:rPr lang="en-US" dirty="0">
                <a:latin typeface="Abadi" panose="020B0604020104020204" pitchFamily="34" charset="0"/>
              </a:rPr>
              <a:t>M365 Overview</a:t>
            </a:r>
          </a:p>
        </p:txBody>
      </p:sp>
      <p:sp>
        <p:nvSpPr>
          <p:cNvPr id="3" name="Subtitle 2">
            <a:extLst>
              <a:ext uri="{FF2B5EF4-FFF2-40B4-BE49-F238E27FC236}">
                <a16:creationId xmlns:a16="http://schemas.microsoft.com/office/drawing/2014/main" id="{AB7B4E9F-3C67-0A8B-10BC-EE75BD97F0F8}"/>
              </a:ext>
            </a:extLst>
          </p:cNvPr>
          <p:cNvSpPr>
            <a:spLocks noGrp="1"/>
          </p:cNvSpPr>
          <p:nvPr>
            <p:ph type="subTitle" idx="1"/>
          </p:nvPr>
        </p:nvSpPr>
        <p:spPr/>
        <p:txBody>
          <a:bodyPr/>
          <a:lstStyle/>
          <a:p>
            <a:r>
              <a:rPr lang="en-US"/>
              <a:t>Natasha Kempton</a:t>
            </a:r>
          </a:p>
          <a:p>
            <a:r>
              <a:rPr lang="en-US"/>
              <a:t>Sr. Programmer Analyst, DIT</a:t>
            </a:r>
          </a:p>
          <a:p>
            <a:r>
              <a:rPr lang="en-US"/>
              <a:t>nkempton@navajo-nsn.gov</a:t>
            </a:r>
          </a:p>
          <a:p>
            <a:endParaRPr lang="en-US"/>
          </a:p>
        </p:txBody>
      </p:sp>
    </p:spTree>
    <p:extLst>
      <p:ext uri="{BB962C8B-B14F-4D97-AF65-F5344CB8AC3E}">
        <p14:creationId xmlns:p14="http://schemas.microsoft.com/office/powerpoint/2010/main" val="401672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F29C-2159-1D8D-E609-673EFE8BD280}"/>
              </a:ext>
            </a:extLst>
          </p:cNvPr>
          <p:cNvSpPr>
            <a:spLocks noGrp="1"/>
          </p:cNvSpPr>
          <p:nvPr>
            <p:ph type="title"/>
          </p:nvPr>
        </p:nvSpPr>
        <p:spPr/>
        <p:txBody>
          <a:bodyPr/>
          <a:lstStyle/>
          <a:p>
            <a:r>
              <a:rPr lang="en-US"/>
              <a:t>Signing in</a:t>
            </a:r>
          </a:p>
        </p:txBody>
      </p:sp>
      <p:pic>
        <p:nvPicPr>
          <p:cNvPr id="4" name="Picture 3">
            <a:extLst>
              <a:ext uri="{FF2B5EF4-FFF2-40B4-BE49-F238E27FC236}">
                <a16:creationId xmlns:a16="http://schemas.microsoft.com/office/drawing/2014/main" id="{EA81408E-47CD-87A7-420E-80AE1030CBFF}"/>
              </a:ext>
            </a:extLst>
          </p:cNvPr>
          <p:cNvPicPr>
            <a:picLocks noChangeAspect="1"/>
          </p:cNvPicPr>
          <p:nvPr/>
        </p:nvPicPr>
        <p:blipFill>
          <a:blip r:embed="rId2"/>
          <a:stretch>
            <a:fillRect/>
          </a:stretch>
        </p:blipFill>
        <p:spPr>
          <a:xfrm>
            <a:off x="385948" y="1989116"/>
            <a:ext cx="8173175" cy="4357245"/>
          </a:xfrm>
          <a:prstGeom prst="rect">
            <a:avLst/>
          </a:prstGeom>
        </p:spPr>
      </p:pic>
      <p:sp>
        <p:nvSpPr>
          <p:cNvPr id="5" name="TextBox 4">
            <a:extLst>
              <a:ext uri="{FF2B5EF4-FFF2-40B4-BE49-F238E27FC236}">
                <a16:creationId xmlns:a16="http://schemas.microsoft.com/office/drawing/2014/main" id="{3153815F-67A8-E6B2-041E-9F19698799E4}"/>
              </a:ext>
            </a:extLst>
          </p:cNvPr>
          <p:cNvSpPr txBox="1"/>
          <p:nvPr/>
        </p:nvSpPr>
        <p:spPr>
          <a:xfrm>
            <a:off x="8728364" y="2220686"/>
            <a:ext cx="3236026" cy="2308324"/>
          </a:xfrm>
          <a:prstGeom prst="rect">
            <a:avLst/>
          </a:prstGeom>
          <a:noFill/>
        </p:spPr>
        <p:txBody>
          <a:bodyPr wrap="square" lIns="91440" tIns="45720" rIns="91440" bIns="45720" rtlCol="0" anchor="t">
            <a:spAutoFit/>
          </a:bodyPr>
          <a:lstStyle/>
          <a:p>
            <a:r>
              <a:rPr lang="en-US"/>
              <a:t>Users will now go to office.com to activate their licenses to start using Microsoft apps. </a:t>
            </a:r>
          </a:p>
          <a:p>
            <a:endParaRPr lang="en-US"/>
          </a:p>
          <a:p>
            <a:r>
              <a:rPr lang="en-US"/>
              <a:t>After that, users can download the desktop applications. </a:t>
            </a:r>
          </a:p>
          <a:p>
            <a:endParaRPr lang="en-US"/>
          </a:p>
          <a:p>
            <a:endParaRPr lang="en-US"/>
          </a:p>
        </p:txBody>
      </p:sp>
    </p:spTree>
    <p:extLst>
      <p:ext uri="{BB962C8B-B14F-4D97-AF65-F5344CB8AC3E}">
        <p14:creationId xmlns:p14="http://schemas.microsoft.com/office/powerpoint/2010/main" val="112625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71F2-782B-A5A3-EE3D-CD46FB2C86B8}"/>
              </a:ext>
            </a:extLst>
          </p:cNvPr>
          <p:cNvSpPr>
            <a:spLocks noGrp="1"/>
          </p:cNvSpPr>
          <p:nvPr>
            <p:ph type="title"/>
          </p:nvPr>
        </p:nvSpPr>
        <p:spPr/>
        <p:txBody>
          <a:bodyPr/>
          <a:lstStyle/>
          <a:p>
            <a:r>
              <a:rPr lang="en-US" b="1">
                <a:solidFill>
                  <a:schemeClr val="bg1"/>
                </a:solidFill>
                <a:latin typeface="Arial Nova" panose="020B0504020202020204" pitchFamily="34" charset="0"/>
              </a:rPr>
              <a:t>Multifactor Authentication</a:t>
            </a:r>
          </a:p>
        </p:txBody>
      </p:sp>
      <p:sp>
        <p:nvSpPr>
          <p:cNvPr id="3" name="Content Placeholder 2">
            <a:extLst>
              <a:ext uri="{FF2B5EF4-FFF2-40B4-BE49-F238E27FC236}">
                <a16:creationId xmlns:a16="http://schemas.microsoft.com/office/drawing/2014/main" id="{6D28A110-4755-6B44-C352-04135D69A0B7}"/>
              </a:ext>
            </a:extLst>
          </p:cNvPr>
          <p:cNvSpPr>
            <a:spLocks noGrp="1"/>
          </p:cNvSpPr>
          <p:nvPr>
            <p:ph idx="1"/>
          </p:nvPr>
        </p:nvSpPr>
        <p:spPr>
          <a:xfrm>
            <a:off x="344178" y="2122999"/>
            <a:ext cx="5969158" cy="4206240"/>
          </a:xfrm>
        </p:spPr>
        <p:txBody>
          <a:bodyPr/>
          <a:lstStyle/>
          <a:p>
            <a:r>
              <a:rPr lang="en-US">
                <a:latin typeface="Arial Nova" panose="020B0504020202020204" pitchFamily="34" charset="0"/>
              </a:rPr>
              <a:t>Some department has sensitive data, how do they protect their data? </a:t>
            </a:r>
          </a:p>
          <a:p>
            <a:r>
              <a:rPr lang="en-US">
                <a:latin typeface="Arial Nova" panose="020B0504020202020204" pitchFamily="34" charset="0"/>
              </a:rPr>
              <a:t>Since our files can be taken anywhere, we need to have it protected. </a:t>
            </a:r>
          </a:p>
          <a:p>
            <a:r>
              <a:rPr lang="en-US">
                <a:latin typeface="Arial Nova" panose="020B0504020202020204" pitchFamily="34" charset="0"/>
              </a:rPr>
              <a:t>DIT has 3 methods: Microsoft Authenticator App, SMS, and *limited* DUO Hardware Token. </a:t>
            </a:r>
          </a:p>
          <a:p>
            <a:endParaRPr lang="en-US"/>
          </a:p>
        </p:txBody>
      </p:sp>
      <p:pic>
        <p:nvPicPr>
          <p:cNvPr id="3074" name="Picture 2" descr="Image">
            <a:extLst>
              <a:ext uri="{FF2B5EF4-FFF2-40B4-BE49-F238E27FC236}">
                <a16:creationId xmlns:a16="http://schemas.microsoft.com/office/drawing/2014/main" id="{37A65434-0A22-4B05-DD0A-26D4481B21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7" r="2643" b="74841"/>
          <a:stretch/>
        </p:blipFill>
        <p:spPr bwMode="auto">
          <a:xfrm>
            <a:off x="7383683" y="1792936"/>
            <a:ext cx="3080233" cy="1367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D09737-AB64-9811-D4F9-A6B4806C7625}"/>
              </a:ext>
            </a:extLst>
          </p:cNvPr>
          <p:cNvPicPr>
            <a:picLocks noChangeAspect="1"/>
          </p:cNvPicPr>
          <p:nvPr/>
        </p:nvPicPr>
        <p:blipFill>
          <a:blip r:embed="rId3"/>
          <a:stretch>
            <a:fillRect/>
          </a:stretch>
        </p:blipFill>
        <p:spPr>
          <a:xfrm>
            <a:off x="7383683" y="3874273"/>
            <a:ext cx="3218609" cy="2075259"/>
          </a:xfrm>
          <a:prstGeom prst="rect">
            <a:avLst/>
          </a:prstGeom>
        </p:spPr>
      </p:pic>
      <p:pic>
        <p:nvPicPr>
          <p:cNvPr id="3076" name="Picture 4" descr="Duo Hard Tokens | Tech Hub">
            <a:extLst>
              <a:ext uri="{FF2B5EF4-FFF2-40B4-BE49-F238E27FC236}">
                <a16:creationId xmlns:a16="http://schemas.microsoft.com/office/drawing/2014/main" id="{D5D7AD49-63E1-FE99-D016-CA6287922B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53" b="21342"/>
          <a:stretch/>
        </p:blipFill>
        <p:spPr bwMode="auto">
          <a:xfrm>
            <a:off x="1796126" y="4830502"/>
            <a:ext cx="36762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5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844-356B-9F58-FEB1-519D63DE2B98}"/>
              </a:ext>
            </a:extLst>
          </p:cNvPr>
          <p:cNvSpPr>
            <a:spLocks noGrp="1"/>
          </p:cNvSpPr>
          <p:nvPr>
            <p:ph type="title"/>
          </p:nvPr>
        </p:nvSpPr>
        <p:spPr/>
        <p:txBody>
          <a:bodyPr/>
          <a:lstStyle/>
          <a:p>
            <a:r>
              <a:rPr lang="en-US" b="1">
                <a:solidFill>
                  <a:schemeClr val="bg1"/>
                </a:solidFill>
                <a:latin typeface="Arial Nova" panose="020B0504020202020204" pitchFamily="34" charset="0"/>
              </a:rPr>
              <a:t>MFA Process	</a:t>
            </a:r>
          </a:p>
        </p:txBody>
      </p:sp>
      <p:pic>
        <p:nvPicPr>
          <p:cNvPr id="4098" name="Picture 2">
            <a:extLst>
              <a:ext uri="{FF2B5EF4-FFF2-40B4-BE49-F238E27FC236}">
                <a16:creationId xmlns:a16="http://schemas.microsoft.com/office/drawing/2014/main" id="{1F3D2BAC-F3F1-00A0-286C-1B3CC33F96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894" y="2033723"/>
            <a:ext cx="8379196" cy="45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D14F-4ACD-CB7F-EBFF-10DBCCEB5016}"/>
              </a:ext>
            </a:extLst>
          </p:cNvPr>
          <p:cNvSpPr>
            <a:spLocks noGrp="1"/>
          </p:cNvSpPr>
          <p:nvPr>
            <p:ph type="title"/>
          </p:nvPr>
        </p:nvSpPr>
        <p:spPr/>
        <p:txBody>
          <a:bodyPr/>
          <a:lstStyle/>
          <a:p>
            <a:r>
              <a:rPr lang="en-US" b="1">
                <a:solidFill>
                  <a:schemeClr val="bg1"/>
                </a:solidFill>
                <a:latin typeface="Arial Nova" panose="020B0504020202020204" pitchFamily="34" charset="0"/>
              </a:rPr>
              <a:t>SMS Process</a:t>
            </a:r>
          </a:p>
        </p:txBody>
      </p:sp>
      <p:pic>
        <p:nvPicPr>
          <p:cNvPr id="5" name="Content Placeholder 4">
            <a:extLst>
              <a:ext uri="{FF2B5EF4-FFF2-40B4-BE49-F238E27FC236}">
                <a16:creationId xmlns:a16="http://schemas.microsoft.com/office/drawing/2014/main" id="{73D139EF-15B4-114F-C687-582D25B98610}"/>
              </a:ext>
            </a:extLst>
          </p:cNvPr>
          <p:cNvPicPr>
            <a:picLocks noGrp="1" noChangeAspect="1"/>
          </p:cNvPicPr>
          <p:nvPr>
            <p:ph idx="1"/>
          </p:nvPr>
        </p:nvPicPr>
        <p:blipFill>
          <a:blip r:embed="rId2"/>
          <a:stretch>
            <a:fillRect/>
          </a:stretch>
        </p:blipFill>
        <p:spPr>
          <a:xfrm>
            <a:off x="361046" y="2026023"/>
            <a:ext cx="10726032" cy="4352990"/>
          </a:xfrm>
        </p:spPr>
      </p:pic>
    </p:spTree>
    <p:extLst>
      <p:ext uri="{BB962C8B-B14F-4D97-AF65-F5344CB8AC3E}">
        <p14:creationId xmlns:p14="http://schemas.microsoft.com/office/powerpoint/2010/main" val="233594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C839-1A36-1539-F27A-F7D96729102F}"/>
              </a:ext>
            </a:extLst>
          </p:cNvPr>
          <p:cNvSpPr>
            <a:spLocks noGrp="1"/>
          </p:cNvSpPr>
          <p:nvPr>
            <p:ph type="title"/>
          </p:nvPr>
        </p:nvSpPr>
        <p:spPr/>
        <p:txBody>
          <a:bodyPr/>
          <a:lstStyle/>
          <a:p>
            <a:r>
              <a:rPr lang="en-US" b="1">
                <a:solidFill>
                  <a:schemeClr val="bg1"/>
                </a:solidFill>
                <a:latin typeface="Arial Nova" panose="020B0504020202020204" pitchFamily="34" charset="0"/>
              </a:rPr>
              <a:t>DUO Hardware Token</a:t>
            </a:r>
          </a:p>
        </p:txBody>
      </p:sp>
      <p:pic>
        <p:nvPicPr>
          <p:cNvPr id="4" name="Picture 3">
            <a:extLst>
              <a:ext uri="{FF2B5EF4-FFF2-40B4-BE49-F238E27FC236}">
                <a16:creationId xmlns:a16="http://schemas.microsoft.com/office/drawing/2014/main" id="{A0E3FBE6-9734-A961-CC39-7C0E884A463C}"/>
              </a:ext>
            </a:extLst>
          </p:cNvPr>
          <p:cNvPicPr>
            <a:picLocks noChangeAspect="1"/>
          </p:cNvPicPr>
          <p:nvPr/>
        </p:nvPicPr>
        <p:blipFill>
          <a:blip r:embed="rId2"/>
          <a:stretch>
            <a:fillRect/>
          </a:stretch>
        </p:blipFill>
        <p:spPr>
          <a:xfrm>
            <a:off x="611580" y="2220059"/>
            <a:ext cx="2102228" cy="1750313"/>
          </a:xfrm>
          <a:prstGeom prst="rect">
            <a:avLst/>
          </a:prstGeom>
        </p:spPr>
      </p:pic>
      <p:pic>
        <p:nvPicPr>
          <p:cNvPr id="6" name="Picture 5">
            <a:extLst>
              <a:ext uri="{FF2B5EF4-FFF2-40B4-BE49-F238E27FC236}">
                <a16:creationId xmlns:a16="http://schemas.microsoft.com/office/drawing/2014/main" id="{4EC101F2-10A0-6261-AD68-B98D3D28E69D}"/>
              </a:ext>
            </a:extLst>
          </p:cNvPr>
          <p:cNvPicPr>
            <a:picLocks noChangeAspect="1"/>
          </p:cNvPicPr>
          <p:nvPr/>
        </p:nvPicPr>
        <p:blipFill>
          <a:blip r:embed="rId3"/>
          <a:stretch>
            <a:fillRect/>
          </a:stretch>
        </p:blipFill>
        <p:spPr>
          <a:xfrm>
            <a:off x="4261295" y="2084118"/>
            <a:ext cx="1777308" cy="2142291"/>
          </a:xfrm>
          <a:prstGeom prst="rect">
            <a:avLst/>
          </a:prstGeom>
        </p:spPr>
      </p:pic>
      <p:pic>
        <p:nvPicPr>
          <p:cNvPr id="8" name="Picture 7">
            <a:extLst>
              <a:ext uri="{FF2B5EF4-FFF2-40B4-BE49-F238E27FC236}">
                <a16:creationId xmlns:a16="http://schemas.microsoft.com/office/drawing/2014/main" id="{BC508E3F-E34B-B79C-6A03-AFC1E5104AD1}"/>
              </a:ext>
            </a:extLst>
          </p:cNvPr>
          <p:cNvPicPr>
            <a:picLocks noChangeAspect="1"/>
          </p:cNvPicPr>
          <p:nvPr/>
        </p:nvPicPr>
        <p:blipFill>
          <a:blip r:embed="rId4"/>
          <a:stretch>
            <a:fillRect/>
          </a:stretch>
        </p:blipFill>
        <p:spPr>
          <a:xfrm>
            <a:off x="7507681" y="2201663"/>
            <a:ext cx="3479318" cy="1691023"/>
          </a:xfrm>
          <a:prstGeom prst="rect">
            <a:avLst/>
          </a:prstGeom>
        </p:spPr>
      </p:pic>
      <p:pic>
        <p:nvPicPr>
          <p:cNvPr id="10" name="Picture 9">
            <a:extLst>
              <a:ext uri="{FF2B5EF4-FFF2-40B4-BE49-F238E27FC236}">
                <a16:creationId xmlns:a16="http://schemas.microsoft.com/office/drawing/2014/main" id="{27869D96-3014-4D0D-8115-32571807498D}"/>
              </a:ext>
            </a:extLst>
          </p:cNvPr>
          <p:cNvPicPr>
            <a:picLocks noChangeAspect="1"/>
          </p:cNvPicPr>
          <p:nvPr/>
        </p:nvPicPr>
        <p:blipFill>
          <a:blip r:embed="rId5"/>
          <a:stretch>
            <a:fillRect/>
          </a:stretch>
        </p:blipFill>
        <p:spPr>
          <a:xfrm>
            <a:off x="2136236" y="4676911"/>
            <a:ext cx="1456309" cy="1869085"/>
          </a:xfrm>
          <a:prstGeom prst="rect">
            <a:avLst/>
          </a:prstGeom>
        </p:spPr>
      </p:pic>
      <p:pic>
        <p:nvPicPr>
          <p:cNvPr id="12" name="Picture 11">
            <a:extLst>
              <a:ext uri="{FF2B5EF4-FFF2-40B4-BE49-F238E27FC236}">
                <a16:creationId xmlns:a16="http://schemas.microsoft.com/office/drawing/2014/main" id="{05E77D6A-E90F-2F31-AFCF-8EE144C4B231}"/>
              </a:ext>
            </a:extLst>
          </p:cNvPr>
          <p:cNvPicPr>
            <a:picLocks noChangeAspect="1"/>
          </p:cNvPicPr>
          <p:nvPr/>
        </p:nvPicPr>
        <p:blipFill rotWithShape="1">
          <a:blip r:embed="rId6"/>
          <a:srcRect b="30473"/>
          <a:stretch/>
        </p:blipFill>
        <p:spPr>
          <a:xfrm>
            <a:off x="6027769" y="4676911"/>
            <a:ext cx="2155911" cy="1924739"/>
          </a:xfrm>
          <a:prstGeom prst="rect">
            <a:avLst/>
          </a:prstGeom>
        </p:spPr>
      </p:pic>
      <p:sp>
        <p:nvSpPr>
          <p:cNvPr id="13" name="TextBox 12">
            <a:extLst>
              <a:ext uri="{FF2B5EF4-FFF2-40B4-BE49-F238E27FC236}">
                <a16:creationId xmlns:a16="http://schemas.microsoft.com/office/drawing/2014/main" id="{366FB158-91FB-EC96-6510-A134FA5B9EDF}"/>
              </a:ext>
            </a:extLst>
          </p:cNvPr>
          <p:cNvSpPr txBox="1"/>
          <p:nvPr/>
        </p:nvSpPr>
        <p:spPr>
          <a:xfrm>
            <a:off x="213905" y="2128198"/>
            <a:ext cx="154379" cy="461665"/>
          </a:xfrm>
          <a:prstGeom prst="rect">
            <a:avLst/>
          </a:prstGeom>
          <a:noFill/>
        </p:spPr>
        <p:txBody>
          <a:bodyPr wrap="square" rtlCol="0">
            <a:spAutoFit/>
          </a:bodyPr>
          <a:lstStyle/>
          <a:p>
            <a:r>
              <a:rPr lang="en-US" sz="2400" b="1">
                <a:solidFill>
                  <a:srgbClr val="FF0000"/>
                </a:solidFill>
              </a:rPr>
              <a:t>1</a:t>
            </a:r>
          </a:p>
        </p:txBody>
      </p:sp>
      <p:sp>
        <p:nvSpPr>
          <p:cNvPr id="14" name="TextBox 13">
            <a:extLst>
              <a:ext uri="{FF2B5EF4-FFF2-40B4-BE49-F238E27FC236}">
                <a16:creationId xmlns:a16="http://schemas.microsoft.com/office/drawing/2014/main" id="{EC4E8C0F-B87E-0C3A-A866-4C9653321C07}"/>
              </a:ext>
            </a:extLst>
          </p:cNvPr>
          <p:cNvSpPr txBox="1"/>
          <p:nvPr/>
        </p:nvSpPr>
        <p:spPr>
          <a:xfrm>
            <a:off x="3859338" y="2084118"/>
            <a:ext cx="154379" cy="461665"/>
          </a:xfrm>
          <a:prstGeom prst="rect">
            <a:avLst/>
          </a:prstGeom>
          <a:noFill/>
        </p:spPr>
        <p:txBody>
          <a:bodyPr wrap="square" rtlCol="0">
            <a:spAutoFit/>
          </a:bodyPr>
          <a:lstStyle/>
          <a:p>
            <a:r>
              <a:rPr lang="en-US" sz="2400" b="1">
                <a:solidFill>
                  <a:srgbClr val="FF0000"/>
                </a:solidFill>
              </a:rPr>
              <a:t>2</a:t>
            </a:r>
          </a:p>
        </p:txBody>
      </p:sp>
      <p:sp>
        <p:nvSpPr>
          <p:cNvPr id="15" name="TextBox 14">
            <a:extLst>
              <a:ext uri="{FF2B5EF4-FFF2-40B4-BE49-F238E27FC236}">
                <a16:creationId xmlns:a16="http://schemas.microsoft.com/office/drawing/2014/main" id="{B04E7A71-9C35-D0DA-F32E-8AB189B46DE2}"/>
              </a:ext>
            </a:extLst>
          </p:cNvPr>
          <p:cNvSpPr txBox="1"/>
          <p:nvPr/>
        </p:nvSpPr>
        <p:spPr>
          <a:xfrm>
            <a:off x="7105724" y="2084118"/>
            <a:ext cx="154379" cy="461665"/>
          </a:xfrm>
          <a:prstGeom prst="rect">
            <a:avLst/>
          </a:prstGeom>
          <a:noFill/>
        </p:spPr>
        <p:txBody>
          <a:bodyPr wrap="square" rtlCol="0">
            <a:spAutoFit/>
          </a:bodyPr>
          <a:lstStyle/>
          <a:p>
            <a:r>
              <a:rPr lang="en-US" sz="2400" b="1">
                <a:solidFill>
                  <a:srgbClr val="FF0000"/>
                </a:solidFill>
              </a:rPr>
              <a:t>3</a:t>
            </a:r>
          </a:p>
        </p:txBody>
      </p:sp>
      <p:sp>
        <p:nvSpPr>
          <p:cNvPr id="16" name="TextBox 15">
            <a:extLst>
              <a:ext uri="{FF2B5EF4-FFF2-40B4-BE49-F238E27FC236}">
                <a16:creationId xmlns:a16="http://schemas.microsoft.com/office/drawing/2014/main" id="{604B10F9-34EA-F101-8711-499D8BE5201C}"/>
              </a:ext>
            </a:extLst>
          </p:cNvPr>
          <p:cNvSpPr txBox="1"/>
          <p:nvPr/>
        </p:nvSpPr>
        <p:spPr>
          <a:xfrm>
            <a:off x="1783042" y="4510656"/>
            <a:ext cx="154379" cy="461665"/>
          </a:xfrm>
          <a:prstGeom prst="rect">
            <a:avLst/>
          </a:prstGeom>
          <a:noFill/>
        </p:spPr>
        <p:txBody>
          <a:bodyPr wrap="square" rtlCol="0">
            <a:spAutoFit/>
          </a:bodyPr>
          <a:lstStyle/>
          <a:p>
            <a:r>
              <a:rPr lang="en-US" sz="2400" b="1">
                <a:solidFill>
                  <a:srgbClr val="FF0000"/>
                </a:solidFill>
              </a:rPr>
              <a:t>4</a:t>
            </a:r>
          </a:p>
        </p:txBody>
      </p:sp>
      <p:sp>
        <p:nvSpPr>
          <p:cNvPr id="17" name="TextBox 16">
            <a:extLst>
              <a:ext uri="{FF2B5EF4-FFF2-40B4-BE49-F238E27FC236}">
                <a16:creationId xmlns:a16="http://schemas.microsoft.com/office/drawing/2014/main" id="{8D991E93-20E4-6E29-45B5-D7EA75727B5E}"/>
              </a:ext>
            </a:extLst>
          </p:cNvPr>
          <p:cNvSpPr txBox="1"/>
          <p:nvPr/>
        </p:nvSpPr>
        <p:spPr>
          <a:xfrm>
            <a:off x="5603323" y="4566598"/>
            <a:ext cx="154379" cy="461665"/>
          </a:xfrm>
          <a:prstGeom prst="rect">
            <a:avLst/>
          </a:prstGeom>
          <a:noFill/>
        </p:spPr>
        <p:txBody>
          <a:bodyPr wrap="square" rtlCol="0">
            <a:spAutoFit/>
          </a:bodyPr>
          <a:lstStyle/>
          <a:p>
            <a:r>
              <a:rPr lang="en-US" sz="2400" b="1">
                <a:solidFill>
                  <a:srgbClr val="FF0000"/>
                </a:solidFill>
              </a:rPr>
              <a:t>5</a:t>
            </a:r>
          </a:p>
        </p:txBody>
      </p:sp>
    </p:spTree>
    <p:extLst>
      <p:ext uri="{BB962C8B-B14F-4D97-AF65-F5344CB8AC3E}">
        <p14:creationId xmlns:p14="http://schemas.microsoft.com/office/powerpoint/2010/main" val="362030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1319-68DA-9ABB-93F7-7E6F54A144C6}"/>
              </a:ext>
            </a:extLst>
          </p:cNvPr>
          <p:cNvSpPr>
            <a:spLocks noGrp="1"/>
          </p:cNvSpPr>
          <p:nvPr>
            <p:ph type="title"/>
          </p:nvPr>
        </p:nvSpPr>
        <p:spPr/>
        <p:txBody>
          <a:bodyPr/>
          <a:lstStyle/>
          <a:p>
            <a:r>
              <a:rPr lang="en-US" b="1">
                <a:solidFill>
                  <a:schemeClr val="bg1"/>
                </a:solidFill>
                <a:latin typeface="Arial Nova" panose="020B0504020202020204" pitchFamily="34" charset="0"/>
              </a:rPr>
              <a:t>Having issues?</a:t>
            </a:r>
          </a:p>
        </p:txBody>
      </p:sp>
      <p:sp>
        <p:nvSpPr>
          <p:cNvPr id="3" name="Content Placeholder 2">
            <a:extLst>
              <a:ext uri="{FF2B5EF4-FFF2-40B4-BE49-F238E27FC236}">
                <a16:creationId xmlns:a16="http://schemas.microsoft.com/office/drawing/2014/main" id="{D67C3020-3279-B868-A00D-B12913783E2B}"/>
              </a:ext>
            </a:extLst>
          </p:cNvPr>
          <p:cNvSpPr>
            <a:spLocks noGrp="1"/>
          </p:cNvSpPr>
          <p:nvPr>
            <p:ph idx="1"/>
          </p:nvPr>
        </p:nvSpPr>
        <p:spPr>
          <a:xfrm>
            <a:off x="0" y="1914026"/>
            <a:ext cx="12130644" cy="4206240"/>
          </a:xfrm>
        </p:spPr>
        <p:txBody>
          <a:bodyPr>
            <a:noAutofit/>
          </a:bodyPr>
          <a:lstStyle/>
          <a:p>
            <a:r>
              <a:rPr lang="en-US" sz="4000" b="1">
                <a:solidFill>
                  <a:schemeClr val="bg1"/>
                </a:solidFill>
                <a:latin typeface="Arial Nova" panose="020B0504020202020204" pitchFamily="34" charset="0"/>
              </a:rPr>
              <a:t>Lost your phone? Got a new phone?</a:t>
            </a:r>
          </a:p>
          <a:p>
            <a:r>
              <a:rPr lang="en-US" sz="4000" b="1">
                <a:solidFill>
                  <a:schemeClr val="bg1"/>
                </a:solidFill>
                <a:latin typeface="Arial Nova" panose="020B0504020202020204" pitchFamily="34" charset="0"/>
              </a:rPr>
              <a:t>Use our Help desk ticketing system and ask for a MFA reset. </a:t>
            </a:r>
          </a:p>
          <a:p>
            <a:r>
              <a:rPr lang="en-US" sz="4000" b="1">
                <a:solidFill>
                  <a:schemeClr val="bg1"/>
                </a:solidFill>
                <a:latin typeface="Arial Nova" panose="020B0504020202020204" pitchFamily="34" charset="0"/>
              </a:rPr>
              <a:t>Call our Help desk at 928-871-6554 and ask for a MFA reset. </a:t>
            </a:r>
          </a:p>
          <a:p>
            <a:r>
              <a:rPr lang="en-US" sz="4000" b="1">
                <a:solidFill>
                  <a:schemeClr val="bg1"/>
                </a:solidFill>
                <a:latin typeface="Arial Nova" panose="020B0504020202020204" pitchFamily="34" charset="0"/>
              </a:rPr>
              <a:t>After the reset you may log into office.com to reregister your MFA.</a:t>
            </a:r>
          </a:p>
        </p:txBody>
      </p:sp>
    </p:spTree>
    <p:extLst>
      <p:ext uri="{BB962C8B-B14F-4D97-AF65-F5344CB8AC3E}">
        <p14:creationId xmlns:p14="http://schemas.microsoft.com/office/powerpoint/2010/main" val="43384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FB58-956A-3F9F-46D6-673B206793EA}"/>
              </a:ext>
            </a:extLst>
          </p:cNvPr>
          <p:cNvSpPr>
            <a:spLocks noGrp="1"/>
          </p:cNvSpPr>
          <p:nvPr>
            <p:ph type="title"/>
          </p:nvPr>
        </p:nvSpPr>
        <p:spPr/>
        <p:txBody>
          <a:bodyPr>
            <a:normAutofit/>
          </a:bodyPr>
          <a:lstStyle/>
          <a:p>
            <a:r>
              <a:rPr lang="en-US" sz="4400" b="1">
                <a:solidFill>
                  <a:schemeClr val="bg1">
                    <a:lumMod val="90000"/>
                    <a:lumOff val="10000"/>
                  </a:schemeClr>
                </a:solidFill>
                <a:latin typeface="Arial Nova" panose="020B0504020202020204" pitchFamily="34" charset="0"/>
              </a:rPr>
              <a:t>Download M365	</a:t>
            </a:r>
          </a:p>
        </p:txBody>
      </p:sp>
      <p:sp>
        <p:nvSpPr>
          <p:cNvPr id="3" name="Content Placeholder 2">
            <a:extLst>
              <a:ext uri="{FF2B5EF4-FFF2-40B4-BE49-F238E27FC236}">
                <a16:creationId xmlns:a16="http://schemas.microsoft.com/office/drawing/2014/main" id="{89FD4F30-4D86-0948-6F54-2D3DD0B07B0B}"/>
              </a:ext>
            </a:extLst>
          </p:cNvPr>
          <p:cNvSpPr>
            <a:spLocks noGrp="1"/>
          </p:cNvSpPr>
          <p:nvPr>
            <p:ph idx="1"/>
          </p:nvPr>
        </p:nvSpPr>
        <p:spPr/>
        <p:txBody>
          <a:bodyPr/>
          <a:lstStyle/>
          <a:p>
            <a:r>
              <a:rPr lang="en-US"/>
              <a:t>You will need to uninstall previous Microsoft applications.</a:t>
            </a:r>
          </a:p>
          <a:p>
            <a:r>
              <a:rPr lang="en-US"/>
              <a:t>After logging in office.com, there is a button “install and more” and click install M365 apps</a:t>
            </a:r>
          </a:p>
          <a:p>
            <a:pPr marL="0" indent="0">
              <a:buNone/>
            </a:pPr>
            <a:r>
              <a:rPr lang="en-US"/>
              <a:t> </a:t>
            </a:r>
          </a:p>
        </p:txBody>
      </p:sp>
      <p:pic>
        <p:nvPicPr>
          <p:cNvPr id="8" name="Picture 7">
            <a:extLst>
              <a:ext uri="{FF2B5EF4-FFF2-40B4-BE49-F238E27FC236}">
                <a16:creationId xmlns:a16="http://schemas.microsoft.com/office/drawing/2014/main" id="{35852C48-DCE9-411C-0C6E-C299D9C7545B}"/>
              </a:ext>
            </a:extLst>
          </p:cNvPr>
          <p:cNvPicPr>
            <a:picLocks noChangeAspect="1"/>
          </p:cNvPicPr>
          <p:nvPr/>
        </p:nvPicPr>
        <p:blipFill>
          <a:blip r:embed="rId2"/>
          <a:stretch>
            <a:fillRect/>
          </a:stretch>
        </p:blipFill>
        <p:spPr>
          <a:xfrm>
            <a:off x="997528" y="3221590"/>
            <a:ext cx="9678390" cy="1118841"/>
          </a:xfrm>
          <a:prstGeom prst="rect">
            <a:avLst/>
          </a:prstGeom>
        </p:spPr>
      </p:pic>
      <p:sp>
        <p:nvSpPr>
          <p:cNvPr id="6" name="Rectangle 5">
            <a:extLst>
              <a:ext uri="{FF2B5EF4-FFF2-40B4-BE49-F238E27FC236}">
                <a16:creationId xmlns:a16="http://schemas.microsoft.com/office/drawing/2014/main" id="{150B9FBD-85B3-CC26-A1CE-486BBDA9D953}"/>
              </a:ext>
            </a:extLst>
          </p:cNvPr>
          <p:cNvSpPr/>
          <p:nvPr/>
        </p:nvSpPr>
        <p:spPr>
          <a:xfrm>
            <a:off x="9185563" y="4001984"/>
            <a:ext cx="1282536" cy="3384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24880C7-9378-9791-71C1-78B4B601E8C2}"/>
              </a:ext>
            </a:extLst>
          </p:cNvPr>
          <p:cNvPicPr>
            <a:picLocks noChangeAspect="1"/>
          </p:cNvPicPr>
          <p:nvPr/>
        </p:nvPicPr>
        <p:blipFill>
          <a:blip r:embed="rId3"/>
          <a:stretch>
            <a:fillRect/>
          </a:stretch>
        </p:blipFill>
        <p:spPr>
          <a:xfrm>
            <a:off x="1202919" y="4607625"/>
            <a:ext cx="5215353" cy="2031594"/>
          </a:xfrm>
          <a:prstGeom prst="rect">
            <a:avLst/>
          </a:prstGeom>
        </p:spPr>
      </p:pic>
      <p:sp>
        <p:nvSpPr>
          <p:cNvPr id="11" name="TextBox 10">
            <a:extLst>
              <a:ext uri="{FF2B5EF4-FFF2-40B4-BE49-F238E27FC236}">
                <a16:creationId xmlns:a16="http://schemas.microsoft.com/office/drawing/2014/main" id="{A8228839-8DD8-CB2E-F827-406C43CC59F5}"/>
              </a:ext>
            </a:extLst>
          </p:cNvPr>
          <p:cNvSpPr txBox="1"/>
          <p:nvPr/>
        </p:nvSpPr>
        <p:spPr>
          <a:xfrm>
            <a:off x="6822373" y="5227175"/>
            <a:ext cx="4239491" cy="646331"/>
          </a:xfrm>
          <a:prstGeom prst="rect">
            <a:avLst/>
          </a:prstGeom>
          <a:noFill/>
        </p:spPr>
        <p:txBody>
          <a:bodyPr wrap="square" rtlCol="0">
            <a:spAutoFit/>
          </a:bodyPr>
          <a:lstStyle/>
          <a:p>
            <a:r>
              <a:rPr lang="en-US"/>
              <a:t>You will be brought to another portal, and you can select install office. </a:t>
            </a:r>
          </a:p>
        </p:txBody>
      </p:sp>
    </p:spTree>
    <p:extLst>
      <p:ext uri="{BB962C8B-B14F-4D97-AF65-F5344CB8AC3E}">
        <p14:creationId xmlns:p14="http://schemas.microsoft.com/office/powerpoint/2010/main" val="17721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C3FE-3C47-9B2F-26B3-D72E88CBD39F}"/>
              </a:ext>
            </a:extLst>
          </p:cNvPr>
          <p:cNvSpPr>
            <a:spLocks noGrp="1"/>
          </p:cNvSpPr>
          <p:nvPr>
            <p:ph type="title"/>
          </p:nvPr>
        </p:nvSpPr>
        <p:spPr/>
        <p:txBody>
          <a:bodyPr/>
          <a:lstStyle/>
          <a:p>
            <a:r>
              <a:rPr lang="en-US" sz="4000" b="1">
                <a:solidFill>
                  <a:schemeClr val="bg1">
                    <a:lumMod val="90000"/>
                    <a:lumOff val="10000"/>
                  </a:schemeClr>
                </a:solidFill>
                <a:latin typeface="Arial Nova" panose="020B0504020202020204" pitchFamily="34" charset="0"/>
              </a:rPr>
              <a:t>Download TEAMS</a:t>
            </a:r>
            <a:endParaRPr lang="en-US"/>
          </a:p>
        </p:txBody>
      </p:sp>
      <p:pic>
        <p:nvPicPr>
          <p:cNvPr id="5" name="Picture 4">
            <a:extLst>
              <a:ext uri="{FF2B5EF4-FFF2-40B4-BE49-F238E27FC236}">
                <a16:creationId xmlns:a16="http://schemas.microsoft.com/office/drawing/2014/main" id="{8D60079B-955D-C4D8-59FB-E41248D21A89}"/>
              </a:ext>
            </a:extLst>
          </p:cNvPr>
          <p:cNvPicPr>
            <a:picLocks noChangeAspect="1"/>
          </p:cNvPicPr>
          <p:nvPr/>
        </p:nvPicPr>
        <p:blipFill>
          <a:blip r:embed="rId2"/>
          <a:stretch>
            <a:fillRect/>
          </a:stretch>
        </p:blipFill>
        <p:spPr>
          <a:xfrm>
            <a:off x="686513" y="1696984"/>
            <a:ext cx="1032812" cy="2741722"/>
          </a:xfrm>
          <a:prstGeom prst="rect">
            <a:avLst/>
          </a:prstGeom>
        </p:spPr>
      </p:pic>
      <p:sp>
        <p:nvSpPr>
          <p:cNvPr id="6" name="TextBox 5">
            <a:extLst>
              <a:ext uri="{FF2B5EF4-FFF2-40B4-BE49-F238E27FC236}">
                <a16:creationId xmlns:a16="http://schemas.microsoft.com/office/drawing/2014/main" id="{BF556F9A-F9A5-32D9-ED0A-E4267233D652}"/>
              </a:ext>
            </a:extLst>
          </p:cNvPr>
          <p:cNvSpPr txBox="1"/>
          <p:nvPr/>
        </p:nvSpPr>
        <p:spPr>
          <a:xfrm>
            <a:off x="1870364" y="2303813"/>
            <a:ext cx="1828800" cy="1200329"/>
          </a:xfrm>
          <a:prstGeom prst="rect">
            <a:avLst/>
          </a:prstGeom>
          <a:noFill/>
        </p:spPr>
        <p:txBody>
          <a:bodyPr wrap="square" rtlCol="0">
            <a:spAutoFit/>
          </a:bodyPr>
          <a:lstStyle/>
          <a:p>
            <a:r>
              <a:rPr lang="en-US"/>
              <a:t>Open teams in the office.com portal. </a:t>
            </a:r>
          </a:p>
          <a:p>
            <a:endParaRPr lang="en-US"/>
          </a:p>
        </p:txBody>
      </p:sp>
      <p:pic>
        <p:nvPicPr>
          <p:cNvPr id="8" name="Picture 7">
            <a:extLst>
              <a:ext uri="{FF2B5EF4-FFF2-40B4-BE49-F238E27FC236}">
                <a16:creationId xmlns:a16="http://schemas.microsoft.com/office/drawing/2014/main" id="{8D58D8FF-C06F-BEFE-B78A-C11C880F8CBE}"/>
              </a:ext>
            </a:extLst>
          </p:cNvPr>
          <p:cNvPicPr>
            <a:picLocks noChangeAspect="1"/>
          </p:cNvPicPr>
          <p:nvPr/>
        </p:nvPicPr>
        <p:blipFill>
          <a:blip r:embed="rId3"/>
          <a:stretch>
            <a:fillRect/>
          </a:stretch>
        </p:blipFill>
        <p:spPr>
          <a:xfrm>
            <a:off x="3512098" y="1979182"/>
            <a:ext cx="2191056" cy="2057687"/>
          </a:xfrm>
          <a:prstGeom prst="rect">
            <a:avLst/>
          </a:prstGeom>
        </p:spPr>
      </p:pic>
      <p:sp>
        <p:nvSpPr>
          <p:cNvPr id="9" name="Rectangle 8">
            <a:extLst>
              <a:ext uri="{FF2B5EF4-FFF2-40B4-BE49-F238E27FC236}">
                <a16:creationId xmlns:a16="http://schemas.microsoft.com/office/drawing/2014/main" id="{C55ECD40-4DC1-E527-4F75-3A54B73A7BFB}"/>
              </a:ext>
            </a:extLst>
          </p:cNvPr>
          <p:cNvSpPr/>
          <p:nvPr/>
        </p:nvSpPr>
        <p:spPr>
          <a:xfrm>
            <a:off x="3699164" y="3471485"/>
            <a:ext cx="1929740" cy="3197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1071D8-3DD4-F4C3-E185-6274850035FC}"/>
              </a:ext>
            </a:extLst>
          </p:cNvPr>
          <p:cNvSpPr txBox="1"/>
          <p:nvPr/>
        </p:nvSpPr>
        <p:spPr>
          <a:xfrm>
            <a:off x="5804094" y="2403261"/>
            <a:ext cx="1828800" cy="1477328"/>
          </a:xfrm>
          <a:prstGeom prst="rect">
            <a:avLst/>
          </a:prstGeom>
          <a:noFill/>
        </p:spPr>
        <p:txBody>
          <a:bodyPr wrap="square" rtlCol="0">
            <a:spAutoFit/>
          </a:bodyPr>
          <a:lstStyle/>
          <a:p>
            <a:r>
              <a:rPr lang="en-US"/>
              <a:t>Click the three dots, then download the desktop app</a:t>
            </a:r>
          </a:p>
          <a:p>
            <a:endParaRPr lang="en-US"/>
          </a:p>
        </p:txBody>
      </p:sp>
      <p:pic>
        <p:nvPicPr>
          <p:cNvPr id="12" name="Picture 11">
            <a:extLst>
              <a:ext uri="{FF2B5EF4-FFF2-40B4-BE49-F238E27FC236}">
                <a16:creationId xmlns:a16="http://schemas.microsoft.com/office/drawing/2014/main" id="{748CA3FE-7B45-F833-B902-6CF81D84028B}"/>
              </a:ext>
            </a:extLst>
          </p:cNvPr>
          <p:cNvPicPr>
            <a:picLocks noChangeAspect="1"/>
          </p:cNvPicPr>
          <p:nvPr/>
        </p:nvPicPr>
        <p:blipFill>
          <a:blip r:embed="rId4"/>
          <a:stretch>
            <a:fillRect/>
          </a:stretch>
        </p:blipFill>
        <p:spPr>
          <a:xfrm>
            <a:off x="7733834" y="2069260"/>
            <a:ext cx="2755639" cy="1721938"/>
          </a:xfrm>
          <a:prstGeom prst="rect">
            <a:avLst/>
          </a:prstGeom>
        </p:spPr>
      </p:pic>
      <p:sp>
        <p:nvSpPr>
          <p:cNvPr id="13" name="TextBox 12">
            <a:extLst>
              <a:ext uri="{FF2B5EF4-FFF2-40B4-BE49-F238E27FC236}">
                <a16:creationId xmlns:a16="http://schemas.microsoft.com/office/drawing/2014/main" id="{4E4CB3D8-ADF2-6449-174F-51B1C2AD5933}"/>
              </a:ext>
            </a:extLst>
          </p:cNvPr>
          <p:cNvSpPr txBox="1"/>
          <p:nvPr/>
        </p:nvSpPr>
        <p:spPr>
          <a:xfrm>
            <a:off x="10463850" y="2828835"/>
            <a:ext cx="1828800" cy="1200329"/>
          </a:xfrm>
          <a:prstGeom prst="rect">
            <a:avLst/>
          </a:prstGeom>
          <a:noFill/>
        </p:spPr>
        <p:txBody>
          <a:bodyPr wrap="square" rtlCol="0">
            <a:spAutoFit/>
          </a:bodyPr>
          <a:lstStyle/>
          <a:p>
            <a:r>
              <a:rPr lang="en-US"/>
              <a:t>You will be taken to another portal. </a:t>
            </a:r>
          </a:p>
          <a:p>
            <a:endParaRPr lang="en-US"/>
          </a:p>
        </p:txBody>
      </p:sp>
      <p:pic>
        <p:nvPicPr>
          <p:cNvPr id="15" name="Picture 14">
            <a:extLst>
              <a:ext uri="{FF2B5EF4-FFF2-40B4-BE49-F238E27FC236}">
                <a16:creationId xmlns:a16="http://schemas.microsoft.com/office/drawing/2014/main" id="{8339044A-A137-432E-32BE-728DD5F93867}"/>
              </a:ext>
            </a:extLst>
          </p:cNvPr>
          <p:cNvPicPr>
            <a:picLocks noChangeAspect="1"/>
          </p:cNvPicPr>
          <p:nvPr/>
        </p:nvPicPr>
        <p:blipFill>
          <a:blip r:embed="rId5"/>
          <a:stretch>
            <a:fillRect/>
          </a:stretch>
        </p:blipFill>
        <p:spPr>
          <a:xfrm>
            <a:off x="2784764" y="5130380"/>
            <a:ext cx="3862834" cy="1398849"/>
          </a:xfrm>
          <a:prstGeom prst="rect">
            <a:avLst/>
          </a:prstGeom>
        </p:spPr>
      </p:pic>
      <p:sp>
        <p:nvSpPr>
          <p:cNvPr id="16" name="TextBox 15">
            <a:extLst>
              <a:ext uri="{FF2B5EF4-FFF2-40B4-BE49-F238E27FC236}">
                <a16:creationId xmlns:a16="http://schemas.microsoft.com/office/drawing/2014/main" id="{9AD2782C-58B9-5221-04D2-64202B95F4BF}"/>
              </a:ext>
            </a:extLst>
          </p:cNvPr>
          <p:cNvSpPr txBox="1"/>
          <p:nvPr/>
        </p:nvSpPr>
        <p:spPr>
          <a:xfrm>
            <a:off x="6718494" y="5380672"/>
            <a:ext cx="1828800" cy="1477328"/>
          </a:xfrm>
          <a:prstGeom prst="rect">
            <a:avLst/>
          </a:prstGeom>
          <a:noFill/>
        </p:spPr>
        <p:txBody>
          <a:bodyPr wrap="square" rtlCol="0">
            <a:spAutoFit/>
          </a:bodyPr>
          <a:lstStyle/>
          <a:p>
            <a:r>
              <a:rPr lang="en-US"/>
              <a:t>You will be taken to another portal. Download “64-bit” </a:t>
            </a:r>
          </a:p>
          <a:p>
            <a:endParaRPr lang="en-US"/>
          </a:p>
        </p:txBody>
      </p:sp>
      <p:sp>
        <p:nvSpPr>
          <p:cNvPr id="17" name="Rectangle 16">
            <a:extLst>
              <a:ext uri="{FF2B5EF4-FFF2-40B4-BE49-F238E27FC236}">
                <a16:creationId xmlns:a16="http://schemas.microsoft.com/office/drawing/2014/main" id="{E46A5670-8935-C50C-5E51-EB9E06F95344}"/>
              </a:ext>
            </a:extLst>
          </p:cNvPr>
          <p:cNvSpPr/>
          <p:nvPr/>
        </p:nvSpPr>
        <p:spPr>
          <a:xfrm>
            <a:off x="5133137" y="5637933"/>
            <a:ext cx="1279537" cy="28294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60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00A4-75B9-BDB0-8905-D95DC7673B78}"/>
              </a:ext>
            </a:extLst>
          </p:cNvPr>
          <p:cNvSpPr>
            <a:spLocks noGrp="1"/>
          </p:cNvSpPr>
          <p:nvPr>
            <p:ph type="ctrTitle"/>
          </p:nvPr>
        </p:nvSpPr>
        <p:spPr/>
        <p:txBody>
          <a:bodyPr/>
          <a:lstStyle/>
          <a:p>
            <a:r>
              <a:rPr lang="en-US"/>
              <a:t>Migrating mailboxes</a:t>
            </a:r>
          </a:p>
        </p:txBody>
      </p:sp>
    </p:spTree>
    <p:extLst>
      <p:ext uri="{BB962C8B-B14F-4D97-AF65-F5344CB8AC3E}">
        <p14:creationId xmlns:p14="http://schemas.microsoft.com/office/powerpoint/2010/main" val="52821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9F61-D0F3-EC78-CDEE-E52B21122108}"/>
              </a:ext>
            </a:extLst>
          </p:cNvPr>
          <p:cNvSpPr>
            <a:spLocks noGrp="1"/>
          </p:cNvSpPr>
          <p:nvPr>
            <p:ph type="title"/>
          </p:nvPr>
        </p:nvSpPr>
        <p:spPr/>
        <p:txBody>
          <a:bodyPr/>
          <a:lstStyle/>
          <a:p>
            <a:r>
              <a:rPr lang="en-US" b="1">
                <a:solidFill>
                  <a:schemeClr val="bg1"/>
                </a:solidFill>
                <a:latin typeface="Arial Nova" panose="020B0504020202020204" pitchFamily="34" charset="0"/>
              </a:rPr>
              <a:t>Mailbox Migration</a:t>
            </a:r>
          </a:p>
        </p:txBody>
      </p:sp>
      <p:sp>
        <p:nvSpPr>
          <p:cNvPr id="3" name="Content Placeholder 2">
            <a:extLst>
              <a:ext uri="{FF2B5EF4-FFF2-40B4-BE49-F238E27FC236}">
                <a16:creationId xmlns:a16="http://schemas.microsoft.com/office/drawing/2014/main" id="{45C4A6E5-485C-3FEF-2BA7-B7FE75B3798F}"/>
              </a:ext>
            </a:extLst>
          </p:cNvPr>
          <p:cNvSpPr>
            <a:spLocks noGrp="1"/>
          </p:cNvSpPr>
          <p:nvPr>
            <p:ph idx="1"/>
          </p:nvPr>
        </p:nvSpPr>
        <p:spPr/>
        <p:txBody>
          <a:bodyPr vert="horz" lIns="91440" tIns="45720" rIns="91440" bIns="45720" rtlCol="0" anchor="t">
            <a:normAutofit fontScale="92500"/>
          </a:bodyPr>
          <a:lstStyle/>
          <a:p>
            <a:r>
              <a:rPr lang="en-US" sz="3200">
                <a:solidFill>
                  <a:schemeClr val="bg1"/>
                </a:solidFill>
                <a:latin typeface="Arial Nova"/>
              </a:rPr>
              <a:t>Users will no longer be using webmail, they will be using outlook via office.com</a:t>
            </a:r>
          </a:p>
          <a:p>
            <a:r>
              <a:rPr lang="en-US" sz="3200">
                <a:solidFill>
                  <a:schemeClr val="bg1"/>
                </a:solidFill>
                <a:latin typeface="Arial Nova"/>
              </a:rPr>
              <a:t>DIT is moving Mailboxes to the cloud. </a:t>
            </a:r>
            <a:endParaRPr lang="en-US"/>
          </a:p>
          <a:p>
            <a:r>
              <a:rPr lang="en-US" sz="3200">
                <a:solidFill>
                  <a:schemeClr val="bg1"/>
                </a:solidFill>
                <a:latin typeface="Arial Nova" panose="020B0504020202020204" pitchFamily="34" charset="0"/>
              </a:rPr>
              <a:t>Not a massive change to the point it should be an issue. </a:t>
            </a:r>
          </a:p>
          <a:p>
            <a:r>
              <a:rPr lang="en-US" sz="3200">
                <a:solidFill>
                  <a:schemeClr val="bg1"/>
                </a:solidFill>
                <a:latin typeface="Arial Nova" panose="020B0504020202020204" pitchFamily="34" charset="0"/>
              </a:rPr>
              <a:t>Benefits include:</a:t>
            </a:r>
          </a:p>
          <a:p>
            <a:pPr lvl="1"/>
            <a:r>
              <a:rPr lang="en-US" sz="3200">
                <a:solidFill>
                  <a:schemeClr val="bg1"/>
                </a:solidFill>
                <a:latin typeface="Arial Nova" panose="020B0504020202020204" pitchFamily="34" charset="0"/>
              </a:rPr>
              <a:t>Smooth email transition</a:t>
            </a:r>
          </a:p>
          <a:p>
            <a:pPr lvl="1"/>
            <a:r>
              <a:rPr lang="en-US" sz="3200">
                <a:solidFill>
                  <a:schemeClr val="bg1"/>
                </a:solidFill>
                <a:latin typeface="Arial Nova" panose="020B0504020202020204" pitchFamily="34" charset="0"/>
              </a:rPr>
              <a:t>More features </a:t>
            </a:r>
          </a:p>
          <a:p>
            <a:pPr lvl="1"/>
            <a:r>
              <a:rPr lang="en-US" sz="3200">
                <a:solidFill>
                  <a:schemeClr val="bg1"/>
                </a:solidFill>
                <a:latin typeface="Arial Nova" panose="020B0504020202020204" pitchFamily="34" charset="0"/>
              </a:rPr>
              <a:t>Cleaner look </a:t>
            </a:r>
          </a:p>
          <a:p>
            <a:pPr lvl="1"/>
            <a:endParaRPr lang="en-US"/>
          </a:p>
          <a:p>
            <a:pPr marL="457200" lvl="1" indent="0">
              <a:buNone/>
            </a:pPr>
            <a:endParaRPr lang="en-US"/>
          </a:p>
          <a:p>
            <a:pPr lvl="1"/>
            <a:endParaRPr lang="en-US"/>
          </a:p>
          <a:p>
            <a:pPr lvl="1"/>
            <a:endParaRPr lang="en-US"/>
          </a:p>
        </p:txBody>
      </p:sp>
    </p:spTree>
    <p:extLst>
      <p:ext uri="{BB962C8B-B14F-4D97-AF65-F5344CB8AC3E}">
        <p14:creationId xmlns:p14="http://schemas.microsoft.com/office/powerpoint/2010/main" val="58389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654A-18CE-F129-1A68-F37E8CBE8EA8}"/>
              </a:ext>
            </a:extLst>
          </p:cNvPr>
          <p:cNvSpPr>
            <a:spLocks noGrp="1"/>
          </p:cNvSpPr>
          <p:nvPr>
            <p:ph type="title"/>
          </p:nvPr>
        </p:nvSpPr>
        <p:spPr>
          <a:xfrm>
            <a:off x="1202919" y="284176"/>
            <a:ext cx="10452712" cy="1508760"/>
          </a:xfrm>
        </p:spPr>
        <p:txBody>
          <a:bodyPr/>
          <a:lstStyle/>
          <a:p>
            <a:r>
              <a:rPr lang="en-US" b="1">
                <a:solidFill>
                  <a:schemeClr val="bg1"/>
                </a:solidFill>
                <a:latin typeface="Arial Nova" panose="020B0504020202020204" pitchFamily="34" charset="0"/>
              </a:rPr>
              <a:t>DIT projects</a:t>
            </a:r>
            <a:endParaRPr lang="en-US" b="1">
              <a:latin typeface="Arial Nova" panose="020B0504020202020204" pitchFamily="34" charset="0"/>
            </a:endParaRPr>
          </a:p>
        </p:txBody>
      </p:sp>
      <p:sp>
        <p:nvSpPr>
          <p:cNvPr id="3" name="Content Placeholder 2">
            <a:extLst>
              <a:ext uri="{FF2B5EF4-FFF2-40B4-BE49-F238E27FC236}">
                <a16:creationId xmlns:a16="http://schemas.microsoft.com/office/drawing/2014/main" id="{38390545-E4E0-5646-C88A-A9829255B4E1}"/>
              </a:ext>
            </a:extLst>
          </p:cNvPr>
          <p:cNvSpPr>
            <a:spLocks noGrp="1"/>
          </p:cNvSpPr>
          <p:nvPr>
            <p:ph idx="1"/>
          </p:nvPr>
        </p:nvSpPr>
        <p:spPr/>
        <p:txBody>
          <a:bodyPr/>
          <a:lstStyle/>
          <a:p>
            <a:r>
              <a:rPr lang="en-US" sz="5400">
                <a:latin typeface="Arial Nova" panose="020B0504020202020204" pitchFamily="34" charset="0"/>
              </a:rPr>
              <a:t>For Navajo-nsn.gov Emails: </a:t>
            </a:r>
          </a:p>
          <a:p>
            <a:pPr lvl="1"/>
            <a:r>
              <a:rPr lang="en-US" sz="5400">
                <a:latin typeface="Arial Nova" panose="020B0504020202020204" pitchFamily="34" charset="0"/>
              </a:rPr>
              <a:t>Cloud Mailboxes</a:t>
            </a:r>
          </a:p>
          <a:p>
            <a:pPr lvl="1"/>
            <a:r>
              <a:rPr lang="en-US" sz="5400">
                <a:latin typeface="Arial Nova" panose="020B0504020202020204" pitchFamily="34" charset="0"/>
              </a:rPr>
              <a:t>M365</a:t>
            </a:r>
          </a:p>
          <a:p>
            <a:pPr lvl="1"/>
            <a:r>
              <a:rPr lang="en-US" sz="5400">
                <a:latin typeface="Arial Nova" panose="020B0504020202020204" pitchFamily="34" charset="0"/>
              </a:rPr>
              <a:t>Email Encryption</a:t>
            </a:r>
          </a:p>
          <a:p>
            <a:pPr lvl="1"/>
            <a:r>
              <a:rPr lang="en-US" sz="5400">
                <a:latin typeface="Arial Nova" panose="020B0504020202020204" pitchFamily="34" charset="0"/>
              </a:rPr>
              <a:t>Multifactor Authentication</a:t>
            </a:r>
          </a:p>
          <a:p>
            <a:endParaRPr lang="en-US"/>
          </a:p>
        </p:txBody>
      </p:sp>
    </p:spTree>
    <p:extLst>
      <p:ext uri="{BB962C8B-B14F-4D97-AF65-F5344CB8AC3E}">
        <p14:creationId xmlns:p14="http://schemas.microsoft.com/office/powerpoint/2010/main" val="75381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AEF0-6D49-07CD-0F5D-FE3A915520F3}"/>
              </a:ext>
            </a:extLst>
          </p:cNvPr>
          <p:cNvSpPr>
            <a:spLocks noGrp="1"/>
          </p:cNvSpPr>
          <p:nvPr>
            <p:ph type="title"/>
          </p:nvPr>
        </p:nvSpPr>
        <p:spPr/>
        <p:txBody>
          <a:bodyPr/>
          <a:lstStyle/>
          <a:p>
            <a:r>
              <a:rPr lang="en-US"/>
              <a:t>Encrypting Emails</a:t>
            </a:r>
          </a:p>
        </p:txBody>
      </p:sp>
    </p:spTree>
    <p:extLst>
      <p:ext uri="{BB962C8B-B14F-4D97-AF65-F5344CB8AC3E}">
        <p14:creationId xmlns:p14="http://schemas.microsoft.com/office/powerpoint/2010/main" val="66764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D30F-8721-8851-6DB6-569DB8363489}"/>
              </a:ext>
            </a:extLst>
          </p:cNvPr>
          <p:cNvSpPr>
            <a:spLocks noGrp="1"/>
          </p:cNvSpPr>
          <p:nvPr>
            <p:ph type="title"/>
          </p:nvPr>
        </p:nvSpPr>
        <p:spPr>
          <a:xfrm>
            <a:off x="278000" y="284176"/>
            <a:ext cx="10708999" cy="1508760"/>
          </a:xfrm>
        </p:spPr>
        <p:txBody>
          <a:bodyPr/>
          <a:lstStyle/>
          <a:p>
            <a:r>
              <a:rPr lang="en-US" b="1">
                <a:solidFill>
                  <a:schemeClr val="bg1"/>
                </a:solidFill>
                <a:latin typeface="Arial Nova" panose="020B0504020202020204" pitchFamily="34" charset="0"/>
              </a:rPr>
              <a:t>How to Encrypt emails externally</a:t>
            </a:r>
          </a:p>
        </p:txBody>
      </p:sp>
      <p:sp>
        <p:nvSpPr>
          <p:cNvPr id="3" name="Content Placeholder 2">
            <a:extLst>
              <a:ext uri="{FF2B5EF4-FFF2-40B4-BE49-F238E27FC236}">
                <a16:creationId xmlns:a16="http://schemas.microsoft.com/office/drawing/2014/main" id="{3A6EE757-F249-DBDB-A9CB-F53628D97F24}"/>
              </a:ext>
            </a:extLst>
          </p:cNvPr>
          <p:cNvSpPr>
            <a:spLocks noGrp="1"/>
          </p:cNvSpPr>
          <p:nvPr>
            <p:ph idx="1"/>
          </p:nvPr>
        </p:nvSpPr>
        <p:spPr/>
        <p:txBody>
          <a:bodyPr/>
          <a:lstStyle/>
          <a:p>
            <a:r>
              <a:rPr lang="en-US">
                <a:latin typeface="Arial Nova" panose="020B0504020202020204" pitchFamily="34" charset="0"/>
              </a:rPr>
              <a:t>Use *</a:t>
            </a:r>
            <a:r>
              <a:rPr lang="en-US" b="1">
                <a:latin typeface="Arial Nova" panose="020B0504020202020204" pitchFamily="34" charset="0"/>
              </a:rPr>
              <a:t>encrypt*</a:t>
            </a:r>
            <a:r>
              <a:rPr lang="en-US">
                <a:latin typeface="Arial Nova" panose="020B0504020202020204" pitchFamily="34" charset="0"/>
              </a:rPr>
              <a:t> in subject line to encrypt an email.</a:t>
            </a:r>
          </a:p>
          <a:p>
            <a:r>
              <a:rPr lang="en-US">
                <a:latin typeface="Arial Nova" panose="020B0504020202020204" pitchFamily="34" charset="0"/>
              </a:rPr>
              <a:t>External person would have to register to cisco </a:t>
            </a:r>
          </a:p>
          <a:p>
            <a:r>
              <a:rPr lang="en-US">
                <a:latin typeface="Arial Nova" panose="020B0504020202020204" pitchFamily="34" charset="0"/>
              </a:rPr>
              <a:t>Then person receiving: </a:t>
            </a:r>
          </a:p>
          <a:p>
            <a:endParaRPr lang="en-US"/>
          </a:p>
        </p:txBody>
      </p:sp>
      <p:pic>
        <p:nvPicPr>
          <p:cNvPr id="5124" name="Picture 4" descr="Image">
            <a:extLst>
              <a:ext uri="{FF2B5EF4-FFF2-40B4-BE49-F238E27FC236}">
                <a16:creationId xmlns:a16="http://schemas.microsoft.com/office/drawing/2014/main" id="{A7FA4CD8-B16C-2EDB-2060-900FD2033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680" y="3784904"/>
            <a:ext cx="3529639" cy="27889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a:extLst>
              <a:ext uri="{FF2B5EF4-FFF2-40B4-BE49-F238E27FC236}">
                <a16:creationId xmlns:a16="http://schemas.microsoft.com/office/drawing/2014/main" id="{401B1364-5D85-1C4E-989C-D51C5C63B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00" y="3511103"/>
            <a:ext cx="3107924" cy="310792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a:extLst>
              <a:ext uri="{FF2B5EF4-FFF2-40B4-BE49-F238E27FC236}">
                <a16:creationId xmlns:a16="http://schemas.microsoft.com/office/drawing/2014/main" id="{9DEA756E-7F99-9020-E03B-65431C7FA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404" y="4923784"/>
            <a:ext cx="4462601" cy="136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FC6-6FAE-015B-CBDA-D2751C9FAF69}"/>
              </a:ext>
            </a:extLst>
          </p:cNvPr>
          <p:cNvSpPr>
            <a:spLocks noGrp="1"/>
          </p:cNvSpPr>
          <p:nvPr>
            <p:ph type="title"/>
          </p:nvPr>
        </p:nvSpPr>
        <p:spPr/>
        <p:txBody>
          <a:bodyPr/>
          <a:lstStyle/>
          <a:p>
            <a:r>
              <a:rPr lang="en-US" b="1" dirty="0">
                <a:solidFill>
                  <a:schemeClr val="bg1"/>
                </a:solidFill>
                <a:latin typeface="Arial Nova" panose="020B0504020202020204" pitchFamily="34" charset="0"/>
              </a:rPr>
              <a:t>Security Tips</a:t>
            </a:r>
          </a:p>
        </p:txBody>
      </p:sp>
      <p:sp>
        <p:nvSpPr>
          <p:cNvPr id="3" name="Content Placeholder 2">
            <a:extLst>
              <a:ext uri="{FF2B5EF4-FFF2-40B4-BE49-F238E27FC236}">
                <a16:creationId xmlns:a16="http://schemas.microsoft.com/office/drawing/2014/main" id="{DDE64283-5436-6FF3-4B84-380B60D8FF22}"/>
              </a:ext>
            </a:extLst>
          </p:cNvPr>
          <p:cNvSpPr>
            <a:spLocks noGrp="1"/>
          </p:cNvSpPr>
          <p:nvPr>
            <p:ph idx="1"/>
          </p:nvPr>
        </p:nvSpPr>
        <p:spPr>
          <a:xfrm>
            <a:off x="0" y="1464816"/>
            <a:ext cx="11390051" cy="4175925"/>
          </a:xfrm>
        </p:spPr>
        <p:txBody>
          <a:bodyPr>
            <a:noAutofit/>
          </a:bodyPr>
          <a:lstStyle/>
          <a:p>
            <a:r>
              <a:rPr lang="en-US" b="1" dirty="0">
                <a:solidFill>
                  <a:schemeClr val="bg1"/>
                </a:solidFill>
                <a:latin typeface="Arial Nova" panose="020B0504020202020204" pitchFamily="34" charset="0"/>
              </a:rPr>
              <a:t>Do your “Knowbe4” training. 1–2 minute trainings. </a:t>
            </a:r>
          </a:p>
          <a:p>
            <a:pPr marL="0" indent="0">
              <a:buNone/>
            </a:pPr>
            <a:r>
              <a:rPr lang="en-US" dirty="0">
                <a:solidFill>
                  <a:schemeClr val="bg1"/>
                </a:solidFill>
                <a:latin typeface="Arial Nova" panose="020B0504020202020204" pitchFamily="34" charset="0"/>
              </a:rPr>
              <a:t>1. Use strong, unique passwords: Avoid using common passwords and consider using a password manager to generate and store complex passwords for your email accounts.</a:t>
            </a:r>
            <a:br>
              <a:rPr lang="en-US" dirty="0">
                <a:solidFill>
                  <a:schemeClr val="bg1"/>
                </a:solidFill>
                <a:latin typeface="Arial Nova" panose="020B0504020202020204" pitchFamily="34" charset="0"/>
              </a:rPr>
            </a:br>
            <a:br>
              <a:rPr lang="en-US" dirty="0">
                <a:solidFill>
                  <a:schemeClr val="bg1"/>
                </a:solidFill>
                <a:latin typeface="Arial Nova" panose="020B0504020202020204" pitchFamily="34" charset="0"/>
              </a:rPr>
            </a:br>
            <a:r>
              <a:rPr lang="en-US" dirty="0">
                <a:solidFill>
                  <a:schemeClr val="bg1"/>
                </a:solidFill>
                <a:latin typeface="Arial Nova" panose="020B0504020202020204" pitchFamily="34" charset="0"/>
              </a:rPr>
              <a:t>2. Enable MFA: Add an extra layer of security to your email account by enabling 2FA, which typically requires you to enter a code sent to your phone or generated by an app in addition to your password.</a:t>
            </a:r>
            <a:br>
              <a:rPr lang="en-US" dirty="0">
                <a:solidFill>
                  <a:schemeClr val="bg1"/>
                </a:solidFill>
                <a:latin typeface="Arial Nova" panose="020B0504020202020204" pitchFamily="34" charset="0"/>
              </a:rPr>
            </a:br>
            <a:br>
              <a:rPr lang="en-US" dirty="0">
                <a:solidFill>
                  <a:schemeClr val="bg1"/>
                </a:solidFill>
                <a:latin typeface="Arial Nova" panose="020B0504020202020204" pitchFamily="34" charset="0"/>
              </a:rPr>
            </a:br>
            <a:r>
              <a:rPr lang="en-US" dirty="0">
                <a:solidFill>
                  <a:schemeClr val="bg1"/>
                </a:solidFill>
                <a:latin typeface="Arial Nova" panose="020B0504020202020204" pitchFamily="34" charset="0"/>
              </a:rPr>
              <a:t>3. Be cautious of suspicious emails: Avoid clicking on links or downloading attachments from unknown or suspicious emails, as they could contain malware or phishing attempts.</a:t>
            </a:r>
            <a:br>
              <a:rPr lang="en-US" dirty="0">
                <a:solidFill>
                  <a:schemeClr val="bg1"/>
                </a:solidFill>
                <a:latin typeface="Arial Nova" panose="020B0504020202020204" pitchFamily="34" charset="0"/>
              </a:rPr>
            </a:br>
            <a:br>
              <a:rPr lang="en-US" dirty="0">
                <a:solidFill>
                  <a:schemeClr val="bg1"/>
                </a:solidFill>
                <a:latin typeface="Arial Nova" panose="020B0504020202020204" pitchFamily="34" charset="0"/>
              </a:rPr>
            </a:br>
            <a:r>
              <a:rPr lang="en-US" dirty="0">
                <a:solidFill>
                  <a:schemeClr val="bg1"/>
                </a:solidFill>
                <a:latin typeface="Arial Nova" panose="020B0504020202020204" pitchFamily="34" charset="0"/>
              </a:rPr>
              <a:t>4. Keep your software up to date: Ensure that your applications and operating systems are regularly updated with the latest security patches to protect against vulnerabilities.</a:t>
            </a:r>
            <a:br>
              <a:rPr lang="en-US" dirty="0">
                <a:solidFill>
                  <a:schemeClr val="bg1"/>
                </a:solidFill>
                <a:latin typeface="Arial Nova" panose="020B0504020202020204" pitchFamily="34" charset="0"/>
              </a:rPr>
            </a:br>
            <a:br>
              <a:rPr lang="en-US" dirty="0">
                <a:solidFill>
                  <a:schemeClr val="bg1"/>
                </a:solidFill>
                <a:latin typeface="Arial Nova" panose="020B0504020202020204" pitchFamily="34" charset="0"/>
              </a:rPr>
            </a:br>
            <a:r>
              <a:rPr lang="en-US" dirty="0">
                <a:solidFill>
                  <a:schemeClr val="bg1"/>
                </a:solidFill>
                <a:latin typeface="Arial Nova" panose="020B0504020202020204" pitchFamily="34" charset="0"/>
              </a:rPr>
              <a:t>5. Encrypt sensitive emails: If you're sending sensitive information via email, consider using encryption tools or secure email services to protect your data from unauthorized access.</a:t>
            </a:r>
          </a:p>
        </p:txBody>
      </p:sp>
    </p:spTree>
    <p:extLst>
      <p:ext uri="{BB962C8B-B14F-4D97-AF65-F5344CB8AC3E}">
        <p14:creationId xmlns:p14="http://schemas.microsoft.com/office/powerpoint/2010/main" val="112943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7A4A-54F3-B05C-126C-817D9EC54580}"/>
              </a:ext>
            </a:extLst>
          </p:cNvPr>
          <p:cNvSpPr>
            <a:spLocks noGrp="1"/>
          </p:cNvSpPr>
          <p:nvPr>
            <p:ph type="title"/>
          </p:nvPr>
        </p:nvSpPr>
        <p:spPr/>
        <p:txBody>
          <a:bodyPr/>
          <a:lstStyle/>
          <a:p>
            <a:r>
              <a:rPr lang="en-US"/>
              <a:t>Teams</a:t>
            </a:r>
          </a:p>
        </p:txBody>
      </p:sp>
      <p:pic>
        <p:nvPicPr>
          <p:cNvPr id="6146" name="Picture 2" descr="Microsoft Teams Logo, symbol, meaning, history, PNG, brand">
            <a:extLst>
              <a:ext uri="{FF2B5EF4-FFF2-40B4-BE49-F238E27FC236}">
                <a16:creationId xmlns:a16="http://schemas.microsoft.com/office/drawing/2014/main" id="{D4B9814E-0835-8F4A-72F2-E0D32BD5A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901" y="4186570"/>
            <a:ext cx="44958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0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401FD-00C0-596A-AEEA-0071E9BFCFF1}"/>
              </a:ext>
            </a:extLst>
          </p:cNvPr>
          <p:cNvSpPr>
            <a:spLocks noGrp="1"/>
          </p:cNvSpPr>
          <p:nvPr>
            <p:ph type="title"/>
          </p:nvPr>
        </p:nvSpPr>
        <p:spPr/>
        <p:txBody>
          <a:bodyPr/>
          <a:lstStyle/>
          <a:p>
            <a:r>
              <a:rPr lang="en-US" b="1" i="0" u="none" strike="noStrike">
                <a:solidFill>
                  <a:srgbClr val="000000"/>
                </a:solidFill>
                <a:effectLst/>
                <a:latin typeface="Arial Nova" panose="020B0504020202020204" pitchFamily="34" charset="0"/>
              </a:rPr>
              <a:t>Access to Teams</a:t>
            </a:r>
            <a:endParaRPr lang="en-US">
              <a:latin typeface="Arial Nova" panose="020B0504020202020204" pitchFamily="34" charset="0"/>
            </a:endParaRPr>
          </a:p>
        </p:txBody>
      </p:sp>
      <p:sp>
        <p:nvSpPr>
          <p:cNvPr id="4" name="Content Placeholder 3">
            <a:extLst>
              <a:ext uri="{FF2B5EF4-FFF2-40B4-BE49-F238E27FC236}">
                <a16:creationId xmlns:a16="http://schemas.microsoft.com/office/drawing/2014/main" id="{843063EA-1FF6-C07F-12A0-2B51AFD7F0A7}"/>
              </a:ext>
            </a:extLst>
          </p:cNvPr>
          <p:cNvSpPr>
            <a:spLocks noGrp="1"/>
          </p:cNvSpPr>
          <p:nvPr>
            <p:ph idx="1"/>
          </p:nvPr>
        </p:nvSpPr>
        <p:spPr/>
        <p:txBody>
          <a:bodyPr/>
          <a:lstStyle/>
          <a:p>
            <a:pPr algn="l" rtl="0" fontAlgn="base"/>
            <a:r>
              <a:rPr lang="en-US" b="0" i="0" u="none" strike="noStrike">
                <a:solidFill>
                  <a:srgbClr val="000000"/>
                </a:solidFill>
                <a:effectLst/>
                <a:latin typeface="Arial Nova" panose="020B0504020202020204" pitchFamily="34" charset="0"/>
              </a:rPr>
              <a:t>You can access teams through: ​</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Web Portal – Office.com​</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The desktop app​</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Phone/Tablet app </a:t>
            </a:r>
            <a:endParaRPr lang="en-US" b="0" i="0">
              <a:solidFill>
                <a:srgbClr val="000000"/>
              </a:solidFill>
              <a:effectLst/>
              <a:latin typeface="Arial Nova" panose="020B0504020202020204" pitchFamily="34" charset="0"/>
            </a:endParaRPr>
          </a:p>
          <a:p>
            <a:endParaRPr lang="en-US"/>
          </a:p>
        </p:txBody>
      </p:sp>
      <p:pic>
        <p:nvPicPr>
          <p:cNvPr id="7172" name="Picture 4" descr="35 Google Tricks You Need to Try - Best Google Easter Eggs | Reader's ...">
            <a:extLst>
              <a:ext uri="{FF2B5EF4-FFF2-40B4-BE49-F238E27FC236}">
                <a16:creationId xmlns:a16="http://schemas.microsoft.com/office/drawing/2014/main" id="{5D57B46B-197E-EC64-0FE2-07218C10F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627" y="1829778"/>
            <a:ext cx="5265599" cy="242125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ands-on with the Microsoft Teams &quot;2.0” desktop app for consumers">
            <a:extLst>
              <a:ext uri="{FF2B5EF4-FFF2-40B4-BE49-F238E27FC236}">
                <a16:creationId xmlns:a16="http://schemas.microsoft.com/office/drawing/2014/main" id="{517F46BA-B75C-9649-0757-D39998E5C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26" y="4239181"/>
            <a:ext cx="5265601" cy="242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6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E201-8D9D-3355-AEE1-BC778C496F83}"/>
              </a:ext>
            </a:extLst>
          </p:cNvPr>
          <p:cNvSpPr>
            <a:spLocks noGrp="1"/>
          </p:cNvSpPr>
          <p:nvPr>
            <p:ph type="title"/>
          </p:nvPr>
        </p:nvSpPr>
        <p:spPr/>
        <p:txBody>
          <a:bodyPr/>
          <a:lstStyle/>
          <a:p>
            <a:r>
              <a:rPr lang="en-US" b="1" i="0" u="none" strike="noStrike">
                <a:solidFill>
                  <a:schemeClr val="bg1"/>
                </a:solidFill>
                <a:effectLst/>
                <a:latin typeface="Arial Nova" panose="020B0504020202020204" pitchFamily="34" charset="0"/>
              </a:rPr>
              <a:t>Team</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2A01D7D0-10B9-C58E-FDDD-B6C449A2E577}"/>
              </a:ext>
            </a:extLst>
          </p:cNvPr>
          <p:cNvSpPr>
            <a:spLocks noGrp="1"/>
          </p:cNvSpPr>
          <p:nvPr>
            <p:ph idx="1"/>
          </p:nvPr>
        </p:nvSpPr>
        <p:spPr>
          <a:xfrm>
            <a:off x="1207008" y="2120054"/>
            <a:ext cx="9646522" cy="4114800"/>
          </a:xfrm>
        </p:spPr>
        <p:txBody>
          <a:bodyPr>
            <a:normAutofit lnSpcReduction="10000"/>
          </a:bodyPr>
          <a:lstStyle/>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Team: collections of people, content, and tools surrounding different projects and outcomes within an organization. Teams can be created to be private to only invited users.</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Teams can also be created to be public and open and anyone within the organization can join (up to 10,000 members).</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Files that you share in a channel (on the Files tab) are stored in SharePoint. </a:t>
            </a:r>
            <a:endParaRPr lang="en-US" b="0" i="0">
              <a:solidFill>
                <a:srgbClr val="000000"/>
              </a:solidFill>
              <a:effectLst/>
              <a:latin typeface="Arial Nova" panose="020B0504020202020204" pitchFamily="34" charset="0"/>
            </a:endParaRPr>
          </a:p>
          <a:p>
            <a:endParaRPr lang="en-US"/>
          </a:p>
        </p:txBody>
      </p:sp>
    </p:spTree>
    <p:extLst>
      <p:ext uri="{BB962C8B-B14F-4D97-AF65-F5344CB8AC3E}">
        <p14:creationId xmlns:p14="http://schemas.microsoft.com/office/powerpoint/2010/main" val="295674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59ED-E6FA-0B27-538F-6828E41D88FF}"/>
              </a:ext>
            </a:extLst>
          </p:cNvPr>
          <p:cNvSpPr>
            <a:spLocks noGrp="1"/>
          </p:cNvSpPr>
          <p:nvPr>
            <p:ph type="title"/>
          </p:nvPr>
        </p:nvSpPr>
        <p:spPr/>
        <p:txBody>
          <a:bodyPr/>
          <a:lstStyle/>
          <a:p>
            <a:r>
              <a:rPr lang="en-US" b="1" i="0" u="none" strike="noStrike">
                <a:solidFill>
                  <a:schemeClr val="bg1"/>
                </a:solidFill>
                <a:effectLst/>
                <a:latin typeface="Arial Nova" panose="020B0504020202020204" pitchFamily="34" charset="0"/>
              </a:rPr>
              <a:t>Channel</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AACB3622-3D15-B7F9-DF1C-9323E257243F}"/>
              </a:ext>
            </a:extLst>
          </p:cNvPr>
          <p:cNvSpPr>
            <a:spLocks noGrp="1"/>
          </p:cNvSpPr>
          <p:nvPr>
            <p:ph idx="1"/>
          </p:nvPr>
        </p:nvSpPr>
        <p:spPr>
          <a:xfrm>
            <a:off x="434028" y="2008735"/>
            <a:ext cx="10552971" cy="4114800"/>
          </a:xfrm>
        </p:spPr>
        <p:txBody>
          <a:bodyPr>
            <a:normAutofit/>
          </a:bodyPr>
          <a:lstStyle/>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Channels: dedicated sections within a team to keep conversations organized by specific topics, projects, disciplines—whatever works for your team.</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Channels are places where conversations happen and where the work gets done. Channels can be open to all team members (standard channels), selected team members (</a:t>
            </a:r>
            <a:r>
              <a:rPr lang="en-US" b="0" i="0" u="sng" strike="noStrike">
                <a:solidFill>
                  <a:srgbClr val="0563C1"/>
                </a:solidFill>
                <a:effectLst/>
                <a:latin typeface="Arial Nova" panose="020B0504020202020204" pitchFamily="34" charset="0"/>
                <a:hlinkClick r:id="rId2"/>
              </a:rPr>
              <a:t>private channels</a:t>
            </a:r>
            <a:r>
              <a:rPr lang="en-US" b="0" i="0" u="none" strike="noStrike">
                <a:solidFill>
                  <a:srgbClr val="000000"/>
                </a:solidFill>
                <a:effectLst/>
                <a:latin typeface="Arial Nova" panose="020B0504020202020204" pitchFamily="34" charset="0"/>
              </a:rPr>
              <a:t>), or selected people both inside and outside the team (</a:t>
            </a:r>
            <a:r>
              <a:rPr lang="en-US" b="0" i="0" u="sng" strike="noStrike">
                <a:solidFill>
                  <a:srgbClr val="0563C1"/>
                </a:solidFill>
                <a:effectLst/>
                <a:latin typeface="Arial Nova" panose="020B0504020202020204" pitchFamily="34" charset="0"/>
                <a:hlinkClick r:id="rId3"/>
              </a:rPr>
              <a:t>shared channels</a:t>
            </a:r>
            <a:r>
              <a:rPr lang="en-US" b="0" i="0" u="none" strike="noStrike">
                <a:solidFill>
                  <a:srgbClr val="000000"/>
                </a:solidFill>
                <a:effectLst/>
                <a:latin typeface="Arial Nova" panose="020B0504020202020204" pitchFamily="34" charset="0"/>
              </a:rPr>
              <a:t>).</a:t>
            </a:r>
            <a:endParaRPr lang="en-US" b="0" i="0">
              <a:solidFill>
                <a:srgbClr val="000000"/>
              </a:solidFill>
              <a:effectLst/>
              <a:latin typeface="Arial Nova" panose="020B0504020202020204" pitchFamily="34" charset="0"/>
            </a:endParaRPr>
          </a:p>
          <a:p>
            <a:endParaRPr lang="en-US"/>
          </a:p>
        </p:txBody>
      </p:sp>
    </p:spTree>
    <p:extLst>
      <p:ext uri="{BB962C8B-B14F-4D97-AF65-F5344CB8AC3E}">
        <p14:creationId xmlns:p14="http://schemas.microsoft.com/office/powerpoint/2010/main" val="240345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129F-296E-04DE-0F04-D423FC729418}"/>
              </a:ext>
            </a:extLst>
          </p:cNvPr>
          <p:cNvSpPr>
            <a:spLocks noGrp="1"/>
          </p:cNvSpPr>
          <p:nvPr>
            <p:ph type="title"/>
          </p:nvPr>
        </p:nvSpPr>
        <p:spPr/>
        <p:txBody>
          <a:bodyPr/>
          <a:lstStyle/>
          <a:p>
            <a:r>
              <a:rPr lang="en-US" b="1" i="0" u="none" strike="noStrike">
                <a:solidFill>
                  <a:srgbClr val="000000"/>
                </a:solidFill>
                <a:effectLst/>
                <a:latin typeface="Arial Nova" panose="020B0504020202020204" pitchFamily="34" charset="0"/>
              </a:rPr>
              <a:t>Environment of Teams Example</a:t>
            </a:r>
            <a:endParaRPr lang="en-US" b="1">
              <a:latin typeface="Arial Nova" panose="020B0504020202020204" pitchFamily="34" charset="0"/>
            </a:endParaRPr>
          </a:p>
        </p:txBody>
      </p:sp>
      <p:pic>
        <p:nvPicPr>
          <p:cNvPr id="6" name="Picture 5">
            <a:extLst>
              <a:ext uri="{FF2B5EF4-FFF2-40B4-BE49-F238E27FC236}">
                <a16:creationId xmlns:a16="http://schemas.microsoft.com/office/drawing/2014/main" id="{00F40FAB-31EF-CC2D-8F33-D330884EC7F3}"/>
              </a:ext>
            </a:extLst>
          </p:cNvPr>
          <p:cNvPicPr>
            <a:picLocks noChangeAspect="1"/>
          </p:cNvPicPr>
          <p:nvPr/>
        </p:nvPicPr>
        <p:blipFill>
          <a:blip r:embed="rId2"/>
          <a:stretch>
            <a:fillRect/>
          </a:stretch>
        </p:blipFill>
        <p:spPr>
          <a:xfrm>
            <a:off x="866692" y="2468478"/>
            <a:ext cx="9652883" cy="3210928"/>
          </a:xfrm>
          <a:prstGeom prst="rect">
            <a:avLst/>
          </a:prstGeom>
        </p:spPr>
      </p:pic>
    </p:spTree>
    <p:extLst>
      <p:ext uri="{BB962C8B-B14F-4D97-AF65-F5344CB8AC3E}">
        <p14:creationId xmlns:p14="http://schemas.microsoft.com/office/powerpoint/2010/main" val="73189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5EB4-020E-AF1D-9481-F26CDD18F25C}"/>
              </a:ext>
            </a:extLst>
          </p:cNvPr>
          <p:cNvSpPr>
            <a:spLocks noGrp="1"/>
          </p:cNvSpPr>
          <p:nvPr>
            <p:ph type="title"/>
          </p:nvPr>
        </p:nvSpPr>
        <p:spPr/>
        <p:txBody>
          <a:bodyPr/>
          <a:lstStyle/>
          <a:p>
            <a:r>
              <a:rPr lang="en-US" b="1" i="0" u="none" strike="noStrike">
                <a:solidFill>
                  <a:schemeClr val="bg1"/>
                </a:solidFill>
                <a:effectLst/>
                <a:latin typeface="Arial Nova" panose="020B0504020202020204" pitchFamily="34" charset="0"/>
              </a:rPr>
              <a:t>Teams and Channels Video</a:t>
            </a:r>
            <a:endParaRPr lang="en-US" b="1">
              <a:solidFill>
                <a:schemeClr val="bg1"/>
              </a:solidFill>
              <a:latin typeface="Arial Nova" panose="020B0504020202020204" pitchFamily="34" charset="0"/>
            </a:endParaRPr>
          </a:p>
        </p:txBody>
      </p:sp>
      <p:pic>
        <p:nvPicPr>
          <p:cNvPr id="9" name="Online Media 8" title="All about using channels in Microsoft Teams">
            <a:hlinkClick r:id="" action="ppaction://media"/>
            <a:extLst>
              <a:ext uri="{FF2B5EF4-FFF2-40B4-BE49-F238E27FC236}">
                <a16:creationId xmlns:a16="http://schemas.microsoft.com/office/drawing/2014/main" id="{56E6FD80-FBAD-97BC-3978-7F12DD20988B}"/>
              </a:ext>
            </a:extLst>
          </p:cNvPr>
          <p:cNvPicPr>
            <a:picLocks noRot="1" noChangeAspect="1"/>
          </p:cNvPicPr>
          <p:nvPr>
            <a:videoFile r:link="rId1"/>
          </p:nvPr>
        </p:nvPicPr>
        <p:blipFill>
          <a:blip r:embed="rId3"/>
          <a:stretch>
            <a:fillRect/>
          </a:stretch>
        </p:blipFill>
        <p:spPr>
          <a:xfrm>
            <a:off x="958497" y="1287262"/>
            <a:ext cx="9694706" cy="5477521"/>
          </a:xfrm>
          <a:prstGeom prst="rect">
            <a:avLst/>
          </a:prstGeom>
        </p:spPr>
      </p:pic>
    </p:spTree>
    <p:extLst>
      <p:ext uri="{BB962C8B-B14F-4D97-AF65-F5344CB8AC3E}">
        <p14:creationId xmlns:p14="http://schemas.microsoft.com/office/powerpoint/2010/main" val="8378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7D77-0A1D-FA59-6F09-043C96DDB0D8}"/>
              </a:ext>
            </a:extLst>
          </p:cNvPr>
          <p:cNvSpPr>
            <a:spLocks noGrp="1"/>
          </p:cNvSpPr>
          <p:nvPr>
            <p:ph type="title"/>
          </p:nvPr>
        </p:nvSpPr>
        <p:spPr/>
        <p:txBody>
          <a:bodyPr/>
          <a:lstStyle/>
          <a:p>
            <a:r>
              <a:rPr lang="en-US" b="1" i="0" u="none" strike="noStrike">
                <a:solidFill>
                  <a:schemeClr val="bg1"/>
                </a:solidFill>
                <a:effectLst/>
                <a:latin typeface="Arial Nova" panose="020B0504020202020204" pitchFamily="34" charset="0"/>
              </a:rPr>
              <a:t>Team Members</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1734882E-ABE1-8A76-8141-9C6BC63F1351}"/>
              </a:ext>
            </a:extLst>
          </p:cNvPr>
          <p:cNvSpPr>
            <a:spLocks noGrp="1"/>
          </p:cNvSpPr>
          <p:nvPr>
            <p:ph idx="1"/>
          </p:nvPr>
        </p:nvSpPr>
        <p:spPr>
          <a:xfrm>
            <a:off x="737880" y="2112103"/>
            <a:ext cx="10147455" cy="4114800"/>
          </a:xfrm>
        </p:spPr>
        <p:txBody>
          <a:bodyPr>
            <a:normAutofit fontScale="92500" lnSpcReduction="10000"/>
          </a:bodyPr>
          <a:lstStyle/>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There are two main roles in Teams:</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Nova" panose="020B0504020202020204" pitchFamily="34" charset="0"/>
              </a:rPr>
              <a:t>Team owner</a:t>
            </a:r>
            <a:r>
              <a:rPr lang="en-US" b="0" i="0" u="none" strike="noStrike">
                <a:solidFill>
                  <a:srgbClr val="000000"/>
                </a:solidFill>
                <a:effectLst/>
                <a:latin typeface="Arial Nova" panose="020B0504020202020204" pitchFamily="34" charset="0"/>
              </a:rPr>
              <a:t> - The person who creates the team. Team owners can make any member of their team a co-owner when they invite them to the team or at any point after they've joined the team. Having multiple team owners lets you share the responsibilities of managing settings and membership, including invitations.</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1" i="0" u="none" strike="noStrike">
                <a:solidFill>
                  <a:srgbClr val="000000"/>
                </a:solidFill>
                <a:effectLst/>
                <a:latin typeface="Arial Nova" panose="020B0504020202020204" pitchFamily="34" charset="0"/>
              </a:rPr>
              <a:t>Team members</a:t>
            </a:r>
            <a:r>
              <a:rPr lang="en-US" b="0" i="0" u="none" strike="noStrike">
                <a:solidFill>
                  <a:srgbClr val="000000"/>
                </a:solidFill>
                <a:effectLst/>
                <a:latin typeface="Arial Nova" panose="020B0504020202020204" pitchFamily="34" charset="0"/>
              </a:rPr>
              <a:t> - The people who the owners invite to join their team.</a:t>
            </a:r>
            <a:endParaRPr lang="en-US" b="0" i="0">
              <a:solidFill>
                <a:srgbClr val="000000"/>
              </a:solidFill>
              <a:effectLst/>
              <a:latin typeface="Arial Nova" panose="020B0504020202020204" pitchFamily="34" charset="0"/>
            </a:endParaRPr>
          </a:p>
          <a:p>
            <a:endParaRPr lang="en-US"/>
          </a:p>
        </p:txBody>
      </p:sp>
    </p:spTree>
    <p:extLst>
      <p:ext uri="{BB962C8B-B14F-4D97-AF65-F5344CB8AC3E}">
        <p14:creationId xmlns:p14="http://schemas.microsoft.com/office/powerpoint/2010/main" val="47440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6C63-8062-2D59-CDBB-A6E4E1DA9472}"/>
              </a:ext>
            </a:extLst>
          </p:cNvPr>
          <p:cNvSpPr>
            <a:spLocks noGrp="1"/>
          </p:cNvSpPr>
          <p:nvPr>
            <p:ph type="title"/>
          </p:nvPr>
        </p:nvSpPr>
        <p:spPr/>
        <p:txBody>
          <a:bodyPr/>
          <a:lstStyle/>
          <a:p>
            <a:r>
              <a:rPr lang="en-US" dirty="0"/>
              <a:t>Upcoming Trainings/workshops: </a:t>
            </a:r>
          </a:p>
        </p:txBody>
      </p:sp>
      <p:sp>
        <p:nvSpPr>
          <p:cNvPr id="3" name="Text Placeholder 2">
            <a:extLst>
              <a:ext uri="{FF2B5EF4-FFF2-40B4-BE49-F238E27FC236}">
                <a16:creationId xmlns:a16="http://schemas.microsoft.com/office/drawing/2014/main" id="{ECC34ABD-624A-7BDB-CFA4-129E378D37B6}"/>
              </a:ext>
            </a:extLst>
          </p:cNvPr>
          <p:cNvSpPr>
            <a:spLocks noGrp="1"/>
          </p:cNvSpPr>
          <p:nvPr>
            <p:ph type="body" idx="1"/>
          </p:nvPr>
        </p:nvSpPr>
        <p:spPr/>
        <p:txBody>
          <a:bodyPr/>
          <a:lstStyle/>
          <a:p>
            <a:r>
              <a:rPr lang="en-US"/>
              <a:t>Staff and Development	</a:t>
            </a:r>
          </a:p>
        </p:txBody>
      </p:sp>
      <p:pic>
        <p:nvPicPr>
          <p:cNvPr id="10" name="Content Placeholder 9">
            <a:extLst>
              <a:ext uri="{FF2B5EF4-FFF2-40B4-BE49-F238E27FC236}">
                <a16:creationId xmlns:a16="http://schemas.microsoft.com/office/drawing/2014/main" id="{AFB2DF25-065E-8769-DCFB-7209BB6B4684}"/>
              </a:ext>
            </a:extLst>
          </p:cNvPr>
          <p:cNvPicPr>
            <a:picLocks noGrp="1" noChangeAspect="1"/>
          </p:cNvPicPr>
          <p:nvPr>
            <p:ph sz="half" idx="2"/>
          </p:nvPr>
        </p:nvPicPr>
        <p:blipFill>
          <a:blip r:embed="rId2"/>
          <a:stretch>
            <a:fillRect/>
          </a:stretch>
        </p:blipFill>
        <p:spPr>
          <a:xfrm>
            <a:off x="1202919" y="2497722"/>
            <a:ext cx="3022446" cy="3877577"/>
          </a:xfrm>
        </p:spPr>
      </p:pic>
      <p:sp>
        <p:nvSpPr>
          <p:cNvPr id="5" name="Text Placeholder 4">
            <a:extLst>
              <a:ext uri="{FF2B5EF4-FFF2-40B4-BE49-F238E27FC236}">
                <a16:creationId xmlns:a16="http://schemas.microsoft.com/office/drawing/2014/main" id="{56CA0141-C4CA-020B-66CD-9228D0EB90FB}"/>
              </a:ext>
            </a:extLst>
          </p:cNvPr>
          <p:cNvSpPr>
            <a:spLocks noGrp="1"/>
          </p:cNvSpPr>
          <p:nvPr>
            <p:ph type="body" sz="quarter" idx="3"/>
          </p:nvPr>
        </p:nvSpPr>
        <p:spPr/>
        <p:txBody>
          <a:bodyPr/>
          <a:lstStyle/>
          <a:p>
            <a:r>
              <a:rPr lang="en-US"/>
              <a:t>DIT Workshop</a:t>
            </a:r>
          </a:p>
        </p:txBody>
      </p:sp>
      <p:pic>
        <p:nvPicPr>
          <p:cNvPr id="8" name="Content Placeholder 7">
            <a:extLst>
              <a:ext uri="{FF2B5EF4-FFF2-40B4-BE49-F238E27FC236}">
                <a16:creationId xmlns:a16="http://schemas.microsoft.com/office/drawing/2014/main" id="{E84EF810-E657-6153-D617-ED65DE7BA59D}"/>
              </a:ext>
            </a:extLst>
          </p:cNvPr>
          <p:cNvPicPr>
            <a:picLocks noGrp="1" noChangeAspect="1"/>
          </p:cNvPicPr>
          <p:nvPr>
            <p:ph sz="quarter" idx="4"/>
          </p:nvPr>
        </p:nvPicPr>
        <p:blipFill rotWithShape="1">
          <a:blip r:embed="rId3"/>
          <a:srcRect t="594" r="1196"/>
          <a:stretch/>
        </p:blipFill>
        <p:spPr>
          <a:xfrm>
            <a:off x="6230114" y="2508793"/>
            <a:ext cx="2937791" cy="3814563"/>
          </a:xfrm>
        </p:spPr>
      </p:pic>
    </p:spTree>
    <p:extLst>
      <p:ext uri="{BB962C8B-B14F-4D97-AF65-F5344CB8AC3E}">
        <p14:creationId xmlns:p14="http://schemas.microsoft.com/office/powerpoint/2010/main" val="428566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FB1B-28E6-215E-567C-758FADDA1F1C}"/>
              </a:ext>
            </a:extLst>
          </p:cNvPr>
          <p:cNvSpPr>
            <a:spLocks noGrp="1"/>
          </p:cNvSpPr>
          <p:nvPr>
            <p:ph type="title"/>
          </p:nvPr>
        </p:nvSpPr>
        <p:spPr>
          <a:xfrm>
            <a:off x="290946" y="286189"/>
            <a:ext cx="11717124" cy="1508760"/>
          </a:xfrm>
        </p:spPr>
        <p:txBody>
          <a:bodyPr>
            <a:normAutofit fontScale="90000"/>
          </a:bodyPr>
          <a:lstStyle/>
          <a:p>
            <a:r>
              <a:rPr lang="en-US" b="1" i="0" u="none" strike="noStrike">
                <a:solidFill>
                  <a:schemeClr val="bg1"/>
                </a:solidFill>
                <a:effectLst/>
                <a:latin typeface="Arial Nova" panose="020B0504020202020204" pitchFamily="34" charset="0"/>
              </a:rPr>
              <a:t>Structure Teams for your Department’s </a:t>
            </a:r>
            <a:br>
              <a:rPr lang="en-US" b="1" i="0" u="none" strike="noStrike">
                <a:solidFill>
                  <a:schemeClr val="bg1"/>
                </a:solidFill>
                <a:effectLst/>
                <a:latin typeface="Arial Nova" panose="020B0504020202020204" pitchFamily="34" charset="0"/>
              </a:rPr>
            </a:br>
            <a:r>
              <a:rPr lang="en-US" b="1" i="0" u="none" strike="noStrike">
                <a:solidFill>
                  <a:schemeClr val="bg1"/>
                </a:solidFill>
                <a:effectLst/>
                <a:latin typeface="Arial Nova" panose="020B0504020202020204" pitchFamily="34" charset="0"/>
              </a:rPr>
              <a:t>needs</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C4429FB6-16FB-E737-C644-FD44AB5D4794}"/>
              </a:ext>
            </a:extLst>
          </p:cNvPr>
          <p:cNvSpPr>
            <a:spLocks noGrp="1"/>
          </p:cNvSpPr>
          <p:nvPr>
            <p:ph idx="1"/>
          </p:nvPr>
        </p:nvSpPr>
        <p:spPr>
          <a:xfrm>
            <a:off x="0" y="2072345"/>
            <a:ext cx="7728668" cy="4344357"/>
          </a:xfrm>
        </p:spPr>
        <p:txBody>
          <a:bodyPr>
            <a:normAutofit lnSpcReduction="10000"/>
          </a:bodyPr>
          <a:lstStyle/>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You could have one general team for your department. ​</a:t>
            </a:r>
            <a:r>
              <a:rPr lang="en-US" b="0" i="0">
                <a:solidFill>
                  <a:srgbClr val="000000"/>
                </a:solidFill>
                <a:effectLst/>
                <a:latin typeface="Arial Nova" panose="020B0504020202020204" pitchFamily="34" charset="0"/>
              </a:rPr>
              <a:t>​</a:t>
            </a:r>
          </a:p>
          <a:p>
            <a:pPr algn="ctr" rtl="0" fontAlgn="base"/>
            <a:r>
              <a:rPr lang="en-US" b="0" i="0" u="none" strike="noStrike">
                <a:solidFill>
                  <a:srgbClr val="000000"/>
                </a:solidFill>
                <a:effectLst/>
                <a:latin typeface="Arial Nova" panose="020B0504020202020204" pitchFamily="34" charset="0"/>
              </a:rPr>
              <a:t>or​</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Teams can be separated by sections (Admin, IT, etc.). ​</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Teams is a two-tier system. ​</a:t>
            </a:r>
            <a:r>
              <a:rPr lang="en-US" b="0" i="0">
                <a:solidFill>
                  <a:srgbClr val="000000"/>
                </a:solidFill>
                <a:effectLst/>
                <a:latin typeface="Arial Nova" panose="020B05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Nova" panose="020B0504020202020204" pitchFamily="34" charset="0"/>
              </a:rPr>
              <a:t>You could only have 30 private channels and 200 public channels. Even if you delete/restore. </a:t>
            </a:r>
            <a:endParaRPr lang="en-US" b="0" i="0">
              <a:solidFill>
                <a:srgbClr val="000000"/>
              </a:solidFill>
              <a:effectLst/>
              <a:latin typeface="Arial Nova" panose="020B0504020202020204" pitchFamily="34" charset="0"/>
            </a:endParaRPr>
          </a:p>
          <a:p>
            <a:endParaRPr lang="en-US"/>
          </a:p>
        </p:txBody>
      </p:sp>
      <p:pic>
        <p:nvPicPr>
          <p:cNvPr id="9218" name="Picture 2">
            <a:extLst>
              <a:ext uri="{FF2B5EF4-FFF2-40B4-BE49-F238E27FC236}">
                <a16:creationId xmlns:a16="http://schemas.microsoft.com/office/drawing/2014/main" id="{B9CBA070-1D55-12D0-7777-58E0C09900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98" t="967"/>
          <a:stretch/>
        </p:blipFill>
        <p:spPr bwMode="auto">
          <a:xfrm>
            <a:off x="7323502" y="4548146"/>
            <a:ext cx="4868498" cy="22324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3BCB658-2684-AA23-F113-0F884112CE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999"/>
          <a:stretch/>
        </p:blipFill>
        <p:spPr bwMode="auto">
          <a:xfrm>
            <a:off x="8592492" y="2012695"/>
            <a:ext cx="2548052" cy="242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5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2390-49DD-5852-50DA-7501596A91D3}"/>
              </a:ext>
            </a:extLst>
          </p:cNvPr>
          <p:cNvSpPr>
            <a:spLocks noGrp="1"/>
          </p:cNvSpPr>
          <p:nvPr>
            <p:ph type="title"/>
          </p:nvPr>
        </p:nvSpPr>
        <p:spPr>
          <a:xfrm>
            <a:off x="671628" y="2674620"/>
            <a:ext cx="7480782" cy="1508760"/>
          </a:xfrm>
        </p:spPr>
        <p:txBody>
          <a:bodyPr/>
          <a:lstStyle/>
          <a:p>
            <a:r>
              <a:rPr lang="en-US" b="1" i="0" u="none" strike="noStrike">
                <a:solidFill>
                  <a:schemeClr val="bg1"/>
                </a:solidFill>
                <a:effectLst/>
                <a:latin typeface="Arial Nova" panose="020B0504020202020204" pitchFamily="34" charset="0"/>
              </a:rPr>
              <a:t>Team Owner Vs. Team Member</a:t>
            </a:r>
            <a:endParaRPr lang="en-US" b="1">
              <a:solidFill>
                <a:schemeClr val="bg1"/>
              </a:solidFill>
              <a:latin typeface="Arial Nova" panose="020B0504020202020204" pitchFamily="34" charset="0"/>
            </a:endParaRPr>
          </a:p>
        </p:txBody>
      </p:sp>
      <p:pic>
        <p:nvPicPr>
          <p:cNvPr id="10242" name="Picture 2">
            <a:extLst>
              <a:ext uri="{FF2B5EF4-FFF2-40B4-BE49-F238E27FC236}">
                <a16:creationId xmlns:a16="http://schemas.microsoft.com/office/drawing/2014/main" id="{D3922C11-3420-9CB2-0FB4-A18ACF836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809" y="0"/>
            <a:ext cx="3460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6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4EB4-8619-5607-FEAB-8383F015F717}"/>
              </a:ext>
            </a:extLst>
          </p:cNvPr>
          <p:cNvSpPr>
            <a:spLocks noGrp="1"/>
          </p:cNvSpPr>
          <p:nvPr>
            <p:ph type="title"/>
          </p:nvPr>
        </p:nvSpPr>
        <p:spPr>
          <a:xfrm>
            <a:off x="243444" y="284176"/>
            <a:ext cx="11406250" cy="1508760"/>
          </a:xfrm>
        </p:spPr>
        <p:txBody>
          <a:bodyPr>
            <a:noAutofit/>
          </a:bodyPr>
          <a:lstStyle/>
          <a:p>
            <a:r>
              <a:rPr lang="en-US" b="1" i="0" dirty="0">
                <a:solidFill>
                  <a:schemeClr val="bg1"/>
                </a:solidFill>
                <a:effectLst/>
                <a:latin typeface="Arial Nova" panose="020B0504020202020204" pitchFamily="34" charset="0"/>
              </a:rPr>
              <a:t>Setting up meetings in teams - how many people can be in Teams meeting? Is there a cut off time?</a:t>
            </a:r>
            <a:endParaRPr lang="en-US" b="1" dirty="0">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2A2DDEFF-F44A-6A5C-1237-09970504CC7C}"/>
              </a:ext>
            </a:extLst>
          </p:cNvPr>
          <p:cNvSpPr>
            <a:spLocks noGrp="1"/>
          </p:cNvSpPr>
          <p:nvPr>
            <p:ph idx="1"/>
          </p:nvPr>
        </p:nvSpPr>
        <p:spPr/>
        <p:txBody>
          <a:bodyPr>
            <a:normAutofit/>
          </a:bodyPr>
          <a:lstStyle/>
          <a:p>
            <a:r>
              <a:rPr lang="en-US" sz="2800">
                <a:latin typeface="Arial Nova" panose="020B0504020202020204" pitchFamily="34" charset="0"/>
              </a:rPr>
              <a:t>There is a 1,000 people limit for teams’ meetings. </a:t>
            </a:r>
          </a:p>
          <a:p>
            <a:r>
              <a:rPr lang="en-US" sz="2800">
                <a:latin typeface="Arial Nova" panose="020B0504020202020204" pitchFamily="34" charset="0"/>
              </a:rPr>
              <a:t>If you are recording, there is a cut time of 4 hours. </a:t>
            </a:r>
          </a:p>
          <a:p>
            <a:endParaRPr lang="en-US" sz="2800">
              <a:latin typeface="Arial Nova" panose="020B0504020202020204" pitchFamily="34" charset="0"/>
            </a:endParaRPr>
          </a:p>
          <a:p>
            <a:pPr marL="0" indent="0">
              <a:buNone/>
            </a:pPr>
            <a:endParaRPr lang="en-US" sz="2800">
              <a:latin typeface="Arial Nova" panose="020B0504020202020204" pitchFamily="34" charset="0"/>
            </a:endParaRPr>
          </a:p>
          <a:p>
            <a:pPr marL="0" indent="0">
              <a:buNone/>
            </a:pPr>
            <a:r>
              <a:rPr lang="en-US" sz="2800">
                <a:latin typeface="Arial Nova" panose="020B0504020202020204" pitchFamily="34" charset="0"/>
              </a:rPr>
              <a:t>Link: </a:t>
            </a:r>
            <a:r>
              <a:rPr lang="en-US" sz="2800">
                <a:latin typeface="Arial Nova" panose="020B0504020202020204" pitchFamily="34" charset="0"/>
                <a:hlinkClick r:id="rId2"/>
              </a:rPr>
              <a:t>https://learn.microsoft.com/en-us/microsoftteams/limits-specifications-teams</a:t>
            </a:r>
            <a:r>
              <a:rPr lang="en-US" sz="2800">
                <a:latin typeface="Arial Nova" panose="020B0504020202020204" pitchFamily="34" charset="0"/>
              </a:rPr>
              <a:t> </a:t>
            </a:r>
          </a:p>
        </p:txBody>
      </p:sp>
    </p:spTree>
    <p:extLst>
      <p:ext uri="{BB962C8B-B14F-4D97-AF65-F5344CB8AC3E}">
        <p14:creationId xmlns:p14="http://schemas.microsoft.com/office/powerpoint/2010/main" val="1101090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9595-E3E3-8B15-C3E1-A45459EDA11E}"/>
              </a:ext>
            </a:extLst>
          </p:cNvPr>
          <p:cNvSpPr>
            <a:spLocks noGrp="1"/>
          </p:cNvSpPr>
          <p:nvPr>
            <p:ph type="title"/>
          </p:nvPr>
        </p:nvSpPr>
        <p:spPr>
          <a:xfrm>
            <a:off x="273132" y="284176"/>
            <a:ext cx="10713867" cy="1508760"/>
          </a:xfrm>
        </p:spPr>
        <p:txBody>
          <a:bodyPr>
            <a:normAutofit/>
          </a:bodyPr>
          <a:lstStyle/>
          <a:p>
            <a:r>
              <a:rPr lang="en-US" b="1" i="0">
                <a:solidFill>
                  <a:schemeClr val="bg1"/>
                </a:solidFill>
                <a:effectLst/>
                <a:latin typeface="Arial Nova" panose="020B0504020202020204" pitchFamily="34" charset="0"/>
              </a:rPr>
              <a:t>How to set up a meeting in Teams, one-to-one; one-to-multiple</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927C9FE6-D22C-8804-1D91-FE8981FBCD11}"/>
              </a:ext>
            </a:extLst>
          </p:cNvPr>
          <p:cNvSpPr>
            <a:spLocks noGrp="1"/>
          </p:cNvSpPr>
          <p:nvPr>
            <p:ph idx="1"/>
          </p:nvPr>
        </p:nvSpPr>
        <p:spPr/>
        <p:txBody>
          <a:bodyPr>
            <a:normAutofit/>
          </a:bodyPr>
          <a:lstStyle/>
          <a:p>
            <a:r>
              <a:rPr lang="en-US" sz="3200">
                <a:latin typeface="Arial Nova" panose="020B0504020202020204" pitchFamily="34" charset="0"/>
              </a:rPr>
              <a:t>There are two ways to set up a meeting through Teams. </a:t>
            </a:r>
          </a:p>
          <a:p>
            <a:pPr lvl="1"/>
            <a:r>
              <a:rPr lang="en-US" sz="3200">
                <a:latin typeface="Arial Nova" panose="020B0504020202020204" pitchFamily="34" charset="0"/>
              </a:rPr>
              <a:t>Teams App</a:t>
            </a:r>
          </a:p>
          <a:p>
            <a:pPr lvl="1"/>
            <a:r>
              <a:rPr lang="en-US" sz="3200">
                <a:latin typeface="Arial Nova" panose="020B0504020202020204" pitchFamily="34" charset="0"/>
              </a:rPr>
              <a:t>Email</a:t>
            </a:r>
          </a:p>
        </p:txBody>
      </p:sp>
    </p:spTree>
    <p:extLst>
      <p:ext uri="{BB962C8B-B14F-4D97-AF65-F5344CB8AC3E}">
        <p14:creationId xmlns:p14="http://schemas.microsoft.com/office/powerpoint/2010/main" val="7499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E222-5C25-7538-BB89-DC51E2DCE412}"/>
              </a:ext>
            </a:extLst>
          </p:cNvPr>
          <p:cNvSpPr>
            <a:spLocks noGrp="1"/>
          </p:cNvSpPr>
          <p:nvPr>
            <p:ph type="title"/>
          </p:nvPr>
        </p:nvSpPr>
        <p:spPr>
          <a:xfrm>
            <a:off x="351311" y="365125"/>
            <a:ext cx="10515600" cy="1325563"/>
          </a:xfrm>
        </p:spPr>
        <p:txBody>
          <a:bodyPr/>
          <a:lstStyle/>
          <a:p>
            <a:r>
              <a:rPr lang="en-US" b="1">
                <a:solidFill>
                  <a:schemeClr val="bg1"/>
                </a:solidFill>
                <a:latin typeface="Arial Nova" panose="020B0504020202020204" pitchFamily="34" charset="0"/>
              </a:rPr>
              <a:t>Teams App – Create Meeting</a:t>
            </a:r>
          </a:p>
        </p:txBody>
      </p:sp>
      <p:pic>
        <p:nvPicPr>
          <p:cNvPr id="5" name="Content Placeholder 4">
            <a:extLst>
              <a:ext uri="{FF2B5EF4-FFF2-40B4-BE49-F238E27FC236}">
                <a16:creationId xmlns:a16="http://schemas.microsoft.com/office/drawing/2014/main" id="{35F539FC-E146-7DCE-8F93-58DAC73D5E79}"/>
              </a:ext>
            </a:extLst>
          </p:cNvPr>
          <p:cNvPicPr>
            <a:picLocks noGrp="1" noChangeAspect="1"/>
          </p:cNvPicPr>
          <p:nvPr>
            <p:ph idx="1"/>
          </p:nvPr>
        </p:nvPicPr>
        <p:blipFill>
          <a:blip r:embed="rId2"/>
          <a:stretch>
            <a:fillRect/>
          </a:stretch>
        </p:blipFill>
        <p:spPr>
          <a:xfrm>
            <a:off x="351311" y="2381625"/>
            <a:ext cx="6876774" cy="3737964"/>
          </a:xfrm>
        </p:spPr>
      </p:pic>
      <p:sp>
        <p:nvSpPr>
          <p:cNvPr id="6" name="TextBox 5">
            <a:extLst>
              <a:ext uri="{FF2B5EF4-FFF2-40B4-BE49-F238E27FC236}">
                <a16:creationId xmlns:a16="http://schemas.microsoft.com/office/drawing/2014/main" id="{B0A34C3A-EA8D-5ECB-E7AB-979E0B1F7FF1}"/>
              </a:ext>
            </a:extLst>
          </p:cNvPr>
          <p:cNvSpPr txBox="1"/>
          <p:nvPr/>
        </p:nvSpPr>
        <p:spPr>
          <a:xfrm>
            <a:off x="8207967" y="3429000"/>
            <a:ext cx="2784764" cy="923330"/>
          </a:xfrm>
          <a:prstGeom prst="rect">
            <a:avLst/>
          </a:prstGeom>
          <a:noFill/>
        </p:spPr>
        <p:txBody>
          <a:bodyPr wrap="square" rtlCol="0">
            <a:spAutoFit/>
          </a:bodyPr>
          <a:lstStyle/>
          <a:p>
            <a:r>
              <a:rPr lang="en-US">
                <a:latin typeface="Arial Nova" panose="020B0504020202020204" pitchFamily="34" charset="0"/>
              </a:rPr>
              <a:t>In the </a:t>
            </a:r>
            <a:r>
              <a:rPr lang="en-US">
                <a:solidFill>
                  <a:srgbClr val="7030A0"/>
                </a:solidFill>
                <a:latin typeface="Arial Nova" panose="020B0504020202020204" pitchFamily="34" charset="0"/>
              </a:rPr>
              <a:t>Teams App</a:t>
            </a:r>
            <a:r>
              <a:rPr lang="en-US">
                <a:latin typeface="Arial Nova" panose="020B0504020202020204" pitchFamily="34" charset="0"/>
              </a:rPr>
              <a:t>, select “</a:t>
            </a:r>
            <a:r>
              <a:rPr lang="en-US" b="1">
                <a:latin typeface="Arial Nova" panose="020B0504020202020204" pitchFamily="34" charset="0"/>
              </a:rPr>
              <a:t>calendar</a:t>
            </a:r>
            <a:r>
              <a:rPr lang="en-US">
                <a:latin typeface="Arial Nova" panose="020B0504020202020204" pitchFamily="34" charset="0"/>
              </a:rPr>
              <a:t>” then </a:t>
            </a:r>
            <a:r>
              <a:rPr lang="en-US" b="1">
                <a:latin typeface="Arial Nova" panose="020B0504020202020204" pitchFamily="34" charset="0"/>
              </a:rPr>
              <a:t>“new meeting.”</a:t>
            </a:r>
          </a:p>
        </p:txBody>
      </p:sp>
    </p:spTree>
    <p:extLst>
      <p:ext uri="{BB962C8B-B14F-4D97-AF65-F5344CB8AC3E}">
        <p14:creationId xmlns:p14="http://schemas.microsoft.com/office/powerpoint/2010/main" val="266915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EBE6-6822-5CC7-EF57-3EB26D7CEA5F}"/>
              </a:ext>
            </a:extLst>
          </p:cNvPr>
          <p:cNvSpPr>
            <a:spLocks noGrp="1"/>
          </p:cNvSpPr>
          <p:nvPr>
            <p:ph type="title"/>
          </p:nvPr>
        </p:nvSpPr>
        <p:spPr/>
        <p:txBody>
          <a:bodyPr/>
          <a:lstStyle/>
          <a:p>
            <a:r>
              <a:rPr lang="en-US" b="1">
                <a:solidFill>
                  <a:schemeClr val="bg1"/>
                </a:solidFill>
                <a:latin typeface="Arial Nova" panose="020B0504020202020204" pitchFamily="34" charset="0"/>
              </a:rPr>
              <a:t>Teams App – Create Meeting</a:t>
            </a:r>
          </a:p>
        </p:txBody>
      </p:sp>
      <p:pic>
        <p:nvPicPr>
          <p:cNvPr id="5" name="Content Placeholder 4">
            <a:extLst>
              <a:ext uri="{FF2B5EF4-FFF2-40B4-BE49-F238E27FC236}">
                <a16:creationId xmlns:a16="http://schemas.microsoft.com/office/drawing/2014/main" id="{B70D6A70-FEE7-7935-789E-B007B2D04438}"/>
              </a:ext>
            </a:extLst>
          </p:cNvPr>
          <p:cNvPicPr>
            <a:picLocks noGrp="1" noChangeAspect="1"/>
          </p:cNvPicPr>
          <p:nvPr>
            <p:ph idx="1"/>
          </p:nvPr>
        </p:nvPicPr>
        <p:blipFill>
          <a:blip r:embed="rId2"/>
          <a:stretch>
            <a:fillRect/>
          </a:stretch>
        </p:blipFill>
        <p:spPr>
          <a:xfrm>
            <a:off x="454107" y="1908185"/>
            <a:ext cx="7500412" cy="4351338"/>
          </a:xfrm>
        </p:spPr>
      </p:pic>
      <p:sp>
        <p:nvSpPr>
          <p:cNvPr id="6" name="TextBox 5">
            <a:extLst>
              <a:ext uri="{FF2B5EF4-FFF2-40B4-BE49-F238E27FC236}">
                <a16:creationId xmlns:a16="http://schemas.microsoft.com/office/drawing/2014/main" id="{3CD6E56E-000D-646D-F355-0B192B1E3512}"/>
              </a:ext>
            </a:extLst>
          </p:cNvPr>
          <p:cNvSpPr txBox="1"/>
          <p:nvPr/>
        </p:nvSpPr>
        <p:spPr>
          <a:xfrm>
            <a:off x="8661346" y="2974976"/>
            <a:ext cx="2867891" cy="1754326"/>
          </a:xfrm>
          <a:prstGeom prst="rect">
            <a:avLst/>
          </a:prstGeom>
          <a:noFill/>
        </p:spPr>
        <p:txBody>
          <a:bodyPr wrap="square" rtlCol="0">
            <a:spAutoFit/>
          </a:bodyPr>
          <a:lstStyle/>
          <a:p>
            <a:r>
              <a:rPr lang="en-US">
                <a:latin typeface="Arial Nova" panose="020B0504020202020204" pitchFamily="34" charset="0"/>
              </a:rPr>
              <a:t>This will bring you to a new screen, You will fill out the information here, click send and meeting invites will be automatically sent. </a:t>
            </a:r>
          </a:p>
        </p:txBody>
      </p:sp>
    </p:spTree>
    <p:extLst>
      <p:ext uri="{BB962C8B-B14F-4D97-AF65-F5344CB8AC3E}">
        <p14:creationId xmlns:p14="http://schemas.microsoft.com/office/powerpoint/2010/main" val="4226788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AED9-1E19-6590-624C-86A9B2A371B8}"/>
              </a:ext>
            </a:extLst>
          </p:cNvPr>
          <p:cNvSpPr>
            <a:spLocks noGrp="1"/>
          </p:cNvSpPr>
          <p:nvPr>
            <p:ph type="title"/>
          </p:nvPr>
        </p:nvSpPr>
        <p:spPr/>
        <p:txBody>
          <a:bodyPr/>
          <a:lstStyle/>
          <a:p>
            <a:r>
              <a:rPr lang="en-US" b="1">
                <a:solidFill>
                  <a:schemeClr val="bg1"/>
                </a:solidFill>
                <a:latin typeface="Arial Nova" panose="020B0504020202020204" pitchFamily="34" charset="0"/>
              </a:rPr>
              <a:t>Outlook App – Create Meetings</a:t>
            </a:r>
          </a:p>
        </p:txBody>
      </p:sp>
      <p:pic>
        <p:nvPicPr>
          <p:cNvPr id="5" name="Content Placeholder 4">
            <a:extLst>
              <a:ext uri="{FF2B5EF4-FFF2-40B4-BE49-F238E27FC236}">
                <a16:creationId xmlns:a16="http://schemas.microsoft.com/office/drawing/2014/main" id="{BE417582-D332-677F-2AFD-A2E2F43A56C6}"/>
              </a:ext>
            </a:extLst>
          </p:cNvPr>
          <p:cNvPicPr>
            <a:picLocks noGrp="1" noChangeAspect="1"/>
          </p:cNvPicPr>
          <p:nvPr>
            <p:ph idx="1"/>
          </p:nvPr>
        </p:nvPicPr>
        <p:blipFill>
          <a:blip r:embed="rId2"/>
          <a:stretch>
            <a:fillRect/>
          </a:stretch>
        </p:blipFill>
        <p:spPr>
          <a:xfrm>
            <a:off x="576305" y="2746071"/>
            <a:ext cx="5864195" cy="3138261"/>
          </a:xfrm>
        </p:spPr>
      </p:pic>
      <p:sp>
        <p:nvSpPr>
          <p:cNvPr id="6" name="TextBox 5">
            <a:extLst>
              <a:ext uri="{FF2B5EF4-FFF2-40B4-BE49-F238E27FC236}">
                <a16:creationId xmlns:a16="http://schemas.microsoft.com/office/drawing/2014/main" id="{6AEA9871-B3E2-AFAC-5DC3-C9147E928664}"/>
              </a:ext>
            </a:extLst>
          </p:cNvPr>
          <p:cNvSpPr txBox="1"/>
          <p:nvPr/>
        </p:nvSpPr>
        <p:spPr>
          <a:xfrm>
            <a:off x="8343138" y="3259818"/>
            <a:ext cx="2784764" cy="923330"/>
          </a:xfrm>
          <a:prstGeom prst="rect">
            <a:avLst/>
          </a:prstGeom>
          <a:noFill/>
        </p:spPr>
        <p:txBody>
          <a:bodyPr wrap="square" rtlCol="0">
            <a:spAutoFit/>
          </a:bodyPr>
          <a:lstStyle/>
          <a:p>
            <a:r>
              <a:rPr lang="en-US">
                <a:latin typeface="Arial Nova" panose="020B0504020202020204" pitchFamily="34" charset="0"/>
              </a:rPr>
              <a:t>In the </a:t>
            </a:r>
            <a:r>
              <a:rPr lang="en-US">
                <a:solidFill>
                  <a:schemeClr val="accent1"/>
                </a:solidFill>
                <a:latin typeface="Arial Nova" panose="020B0504020202020204" pitchFamily="34" charset="0"/>
              </a:rPr>
              <a:t>Outlook App</a:t>
            </a:r>
            <a:r>
              <a:rPr lang="en-US">
                <a:latin typeface="Arial Nova" panose="020B0504020202020204" pitchFamily="34" charset="0"/>
              </a:rPr>
              <a:t>, select “</a:t>
            </a:r>
            <a:r>
              <a:rPr lang="en-US" b="1">
                <a:latin typeface="Arial Nova" panose="020B0504020202020204" pitchFamily="34" charset="0"/>
              </a:rPr>
              <a:t>calendar</a:t>
            </a:r>
            <a:r>
              <a:rPr lang="en-US">
                <a:latin typeface="Arial Nova" panose="020B0504020202020204" pitchFamily="34" charset="0"/>
              </a:rPr>
              <a:t>” then </a:t>
            </a:r>
            <a:r>
              <a:rPr lang="en-US" b="1">
                <a:latin typeface="Arial Nova" panose="020B0504020202020204" pitchFamily="34" charset="0"/>
              </a:rPr>
              <a:t>“new event.”</a:t>
            </a:r>
          </a:p>
        </p:txBody>
      </p:sp>
    </p:spTree>
    <p:extLst>
      <p:ext uri="{BB962C8B-B14F-4D97-AF65-F5344CB8AC3E}">
        <p14:creationId xmlns:p14="http://schemas.microsoft.com/office/powerpoint/2010/main" val="1359359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DECC-A6CD-311B-B31D-846F66EC5BF8}"/>
              </a:ext>
            </a:extLst>
          </p:cNvPr>
          <p:cNvSpPr>
            <a:spLocks noGrp="1"/>
          </p:cNvSpPr>
          <p:nvPr>
            <p:ph type="title"/>
          </p:nvPr>
        </p:nvSpPr>
        <p:spPr/>
        <p:txBody>
          <a:bodyPr/>
          <a:lstStyle/>
          <a:p>
            <a:r>
              <a:rPr lang="en-US" b="1">
                <a:solidFill>
                  <a:schemeClr val="bg1"/>
                </a:solidFill>
                <a:latin typeface="Arial Nova" panose="020B0504020202020204" pitchFamily="34" charset="0"/>
              </a:rPr>
              <a:t>Outlook App – Create Meetings</a:t>
            </a:r>
          </a:p>
        </p:txBody>
      </p:sp>
      <p:sp>
        <p:nvSpPr>
          <p:cNvPr id="9" name="TextBox 8">
            <a:extLst>
              <a:ext uri="{FF2B5EF4-FFF2-40B4-BE49-F238E27FC236}">
                <a16:creationId xmlns:a16="http://schemas.microsoft.com/office/drawing/2014/main" id="{4CD605E1-D265-1D1E-9168-393CDAA28E2A}"/>
              </a:ext>
            </a:extLst>
          </p:cNvPr>
          <p:cNvSpPr txBox="1"/>
          <p:nvPr/>
        </p:nvSpPr>
        <p:spPr>
          <a:xfrm>
            <a:off x="6997041" y="2828416"/>
            <a:ext cx="4356759" cy="1200329"/>
          </a:xfrm>
          <a:prstGeom prst="rect">
            <a:avLst/>
          </a:prstGeom>
          <a:noFill/>
        </p:spPr>
        <p:txBody>
          <a:bodyPr wrap="square">
            <a:spAutoFit/>
          </a:bodyPr>
          <a:lstStyle/>
          <a:p>
            <a:r>
              <a:rPr lang="en-US">
                <a:latin typeface="Arial Nova" panose="020B0504020202020204" pitchFamily="34" charset="0"/>
              </a:rPr>
              <a:t>This will bring you to a new screen, You will fill out the information here, click send and “Teams meeting” meeting invites will be automatically sent. </a:t>
            </a:r>
          </a:p>
        </p:txBody>
      </p:sp>
      <p:pic>
        <p:nvPicPr>
          <p:cNvPr id="15" name="Picture 14">
            <a:extLst>
              <a:ext uri="{FF2B5EF4-FFF2-40B4-BE49-F238E27FC236}">
                <a16:creationId xmlns:a16="http://schemas.microsoft.com/office/drawing/2014/main" id="{795DCE36-EE73-A6A3-4C06-662C9F855A6E}"/>
              </a:ext>
            </a:extLst>
          </p:cNvPr>
          <p:cNvPicPr>
            <a:picLocks noChangeAspect="1"/>
          </p:cNvPicPr>
          <p:nvPr/>
        </p:nvPicPr>
        <p:blipFill>
          <a:blip r:embed="rId2"/>
          <a:stretch>
            <a:fillRect/>
          </a:stretch>
        </p:blipFill>
        <p:spPr>
          <a:xfrm>
            <a:off x="413900" y="1564615"/>
            <a:ext cx="6058638" cy="4928260"/>
          </a:xfrm>
          <a:prstGeom prst="rect">
            <a:avLst/>
          </a:prstGeom>
        </p:spPr>
      </p:pic>
    </p:spTree>
    <p:extLst>
      <p:ext uri="{BB962C8B-B14F-4D97-AF65-F5344CB8AC3E}">
        <p14:creationId xmlns:p14="http://schemas.microsoft.com/office/powerpoint/2010/main" val="389836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6DCE-089D-242B-7495-C3F2F3495FB1}"/>
              </a:ext>
            </a:extLst>
          </p:cNvPr>
          <p:cNvSpPr>
            <a:spLocks noGrp="1"/>
          </p:cNvSpPr>
          <p:nvPr>
            <p:ph type="title"/>
          </p:nvPr>
        </p:nvSpPr>
        <p:spPr/>
        <p:txBody>
          <a:bodyPr/>
          <a:lstStyle/>
          <a:p>
            <a:r>
              <a:rPr lang="en-US" b="1">
                <a:solidFill>
                  <a:schemeClr val="bg1"/>
                </a:solidFill>
                <a:latin typeface="Arial Nova" panose="020B0504020202020204" pitchFamily="34" charset="0"/>
                <a:cs typeface="Adobe Devanagari" panose="02040503050201020203" pitchFamily="18" charset="0"/>
              </a:rPr>
              <a:t>Meeting invite</a:t>
            </a:r>
          </a:p>
        </p:txBody>
      </p:sp>
      <p:pic>
        <p:nvPicPr>
          <p:cNvPr id="5" name="Content Placeholder 4">
            <a:extLst>
              <a:ext uri="{FF2B5EF4-FFF2-40B4-BE49-F238E27FC236}">
                <a16:creationId xmlns:a16="http://schemas.microsoft.com/office/drawing/2014/main" id="{14B44EBE-600F-71B2-5F1F-EFB380C97F32}"/>
              </a:ext>
            </a:extLst>
          </p:cNvPr>
          <p:cNvPicPr>
            <a:picLocks noGrp="1" noChangeAspect="1"/>
          </p:cNvPicPr>
          <p:nvPr>
            <p:ph idx="1"/>
          </p:nvPr>
        </p:nvPicPr>
        <p:blipFill>
          <a:blip r:embed="rId2"/>
          <a:stretch>
            <a:fillRect/>
          </a:stretch>
        </p:blipFill>
        <p:spPr>
          <a:xfrm>
            <a:off x="316913" y="2219065"/>
            <a:ext cx="7171018" cy="4206875"/>
          </a:xfrm>
        </p:spPr>
      </p:pic>
      <p:pic>
        <p:nvPicPr>
          <p:cNvPr id="7" name="Picture 6">
            <a:extLst>
              <a:ext uri="{FF2B5EF4-FFF2-40B4-BE49-F238E27FC236}">
                <a16:creationId xmlns:a16="http://schemas.microsoft.com/office/drawing/2014/main" id="{C1703C9F-943D-E37D-98B1-C0896E5EF10F}"/>
              </a:ext>
            </a:extLst>
          </p:cNvPr>
          <p:cNvPicPr>
            <a:picLocks noChangeAspect="1"/>
          </p:cNvPicPr>
          <p:nvPr/>
        </p:nvPicPr>
        <p:blipFill>
          <a:blip r:embed="rId3"/>
          <a:stretch>
            <a:fillRect/>
          </a:stretch>
        </p:blipFill>
        <p:spPr>
          <a:xfrm>
            <a:off x="7893081" y="2739251"/>
            <a:ext cx="3982006" cy="3686689"/>
          </a:xfrm>
          <a:prstGeom prst="rect">
            <a:avLst/>
          </a:prstGeom>
        </p:spPr>
      </p:pic>
    </p:spTree>
    <p:extLst>
      <p:ext uri="{BB962C8B-B14F-4D97-AF65-F5344CB8AC3E}">
        <p14:creationId xmlns:p14="http://schemas.microsoft.com/office/powerpoint/2010/main" val="197890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CEB4-1955-3CE0-C4AB-C8A0D2386544}"/>
              </a:ext>
            </a:extLst>
          </p:cNvPr>
          <p:cNvSpPr>
            <a:spLocks noGrp="1"/>
          </p:cNvSpPr>
          <p:nvPr>
            <p:ph type="title"/>
          </p:nvPr>
        </p:nvSpPr>
        <p:spPr/>
        <p:txBody>
          <a:bodyPr/>
          <a:lstStyle/>
          <a:p>
            <a:r>
              <a:rPr lang="en-US"/>
              <a:t>OneDrive</a:t>
            </a:r>
          </a:p>
        </p:txBody>
      </p:sp>
    </p:spTree>
    <p:extLst>
      <p:ext uri="{BB962C8B-B14F-4D97-AF65-F5344CB8AC3E}">
        <p14:creationId xmlns:p14="http://schemas.microsoft.com/office/powerpoint/2010/main" val="101129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C45B-F8D5-276A-C94C-517D30329BB6}"/>
              </a:ext>
            </a:extLst>
          </p:cNvPr>
          <p:cNvSpPr>
            <a:spLocks noGrp="1"/>
          </p:cNvSpPr>
          <p:nvPr>
            <p:ph type="title"/>
          </p:nvPr>
        </p:nvSpPr>
        <p:spPr/>
        <p:txBody>
          <a:bodyPr/>
          <a:lstStyle/>
          <a:p>
            <a:r>
              <a:rPr lang="en-US"/>
              <a:t>If you are coming to our workshop:</a:t>
            </a:r>
          </a:p>
        </p:txBody>
      </p:sp>
      <p:sp>
        <p:nvSpPr>
          <p:cNvPr id="3" name="TextBox 2">
            <a:extLst>
              <a:ext uri="{FF2B5EF4-FFF2-40B4-BE49-F238E27FC236}">
                <a16:creationId xmlns:a16="http://schemas.microsoft.com/office/drawing/2014/main" id="{01FA0704-FEC4-B92C-C60A-0E126174EB74}"/>
              </a:ext>
            </a:extLst>
          </p:cNvPr>
          <p:cNvSpPr txBox="1"/>
          <p:nvPr/>
        </p:nvSpPr>
        <p:spPr>
          <a:xfrm>
            <a:off x="317013" y="1915927"/>
            <a:ext cx="11759453"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This isn’t a presentation or a training. </a:t>
            </a:r>
          </a:p>
          <a:p>
            <a:pPr marL="285750" indent="-285750">
              <a:buFont typeface="Arial" panose="020B0604020202020204" pitchFamily="34" charset="0"/>
              <a:buChar char="•"/>
            </a:pPr>
            <a:r>
              <a:rPr lang="en-US" sz="3600" dirty="0"/>
              <a:t>It is a in-person “tutoring” or helpdesk. </a:t>
            </a:r>
          </a:p>
          <a:p>
            <a:pPr marL="285750" indent="-285750">
              <a:buFont typeface="Arial" panose="020B0604020202020204" pitchFamily="34" charset="0"/>
              <a:buChar char="•"/>
            </a:pPr>
            <a:r>
              <a:rPr lang="en-US" sz="3600" dirty="0"/>
              <a:t>Come prepared with questions. Not “I need help with everything.”</a:t>
            </a:r>
          </a:p>
          <a:p>
            <a:pPr marL="285750" indent="-285750">
              <a:buFont typeface="Arial" panose="020B0604020202020204" pitchFamily="34" charset="0"/>
              <a:buChar char="•"/>
            </a:pPr>
            <a:r>
              <a:rPr lang="en-US" sz="3600" dirty="0"/>
              <a:t>Bring your devices</a:t>
            </a:r>
          </a:p>
          <a:p>
            <a:pPr marL="285750" indent="-285750">
              <a:buFont typeface="Arial" panose="020B0604020202020204" pitchFamily="34" charset="0"/>
              <a:buChar char="•"/>
            </a:pPr>
            <a:r>
              <a:rPr lang="en-US" sz="3600" dirty="0"/>
              <a:t>We are not professional trainers, but we are willing to help. </a:t>
            </a:r>
          </a:p>
          <a:p>
            <a:pPr marL="285750" indent="-285750">
              <a:buFont typeface="Arial" panose="020B0604020202020204" pitchFamily="34" charset="0"/>
              <a:buChar char="•"/>
            </a:pPr>
            <a:r>
              <a:rPr lang="en-US" sz="3600" dirty="0"/>
              <a:t>Please be patient and kind as we are to our users. </a:t>
            </a:r>
            <a:r>
              <a:rPr lang="en-US" sz="3600" dirty="0">
                <a:sym typeface="Wingdings" panose="05000000000000000000" pitchFamily="2" charset="2"/>
              </a:rPr>
              <a:t> </a:t>
            </a:r>
            <a:endParaRPr lang="en-US" sz="3600" dirty="0"/>
          </a:p>
        </p:txBody>
      </p:sp>
    </p:spTree>
    <p:extLst>
      <p:ext uri="{BB962C8B-B14F-4D97-AF65-F5344CB8AC3E}">
        <p14:creationId xmlns:p14="http://schemas.microsoft.com/office/powerpoint/2010/main" val="153543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0697-F168-27C0-AFBF-5834FE4C172B}"/>
              </a:ext>
            </a:extLst>
          </p:cNvPr>
          <p:cNvSpPr>
            <a:spLocks noGrp="1"/>
          </p:cNvSpPr>
          <p:nvPr>
            <p:ph type="title"/>
          </p:nvPr>
        </p:nvSpPr>
        <p:spPr/>
        <p:txBody>
          <a:bodyPr/>
          <a:lstStyle/>
          <a:p>
            <a:r>
              <a:rPr lang="en-US" b="1">
                <a:solidFill>
                  <a:schemeClr val="bg1"/>
                </a:solidFill>
              </a:rPr>
              <a:t>Introducing </a:t>
            </a:r>
            <a:r>
              <a:rPr lang="en-US" b="1" err="1">
                <a:solidFill>
                  <a:schemeClr val="bg1"/>
                </a:solidFill>
              </a:rPr>
              <a:t>onedrive</a:t>
            </a:r>
            <a:endParaRPr lang="en-US" b="1">
              <a:solidFill>
                <a:schemeClr val="bg1"/>
              </a:solidFill>
            </a:endParaRPr>
          </a:p>
        </p:txBody>
      </p:sp>
      <p:pic>
        <p:nvPicPr>
          <p:cNvPr id="3" name="Online Media 2" title="What is OneDrive?">
            <a:hlinkClick r:id="" action="ppaction://media"/>
            <a:extLst>
              <a:ext uri="{FF2B5EF4-FFF2-40B4-BE49-F238E27FC236}">
                <a16:creationId xmlns:a16="http://schemas.microsoft.com/office/drawing/2014/main" id="{F29343AE-CC85-BF9F-B62A-87F68CEB18DF}"/>
              </a:ext>
            </a:extLst>
          </p:cNvPr>
          <p:cNvPicPr>
            <a:picLocks noRot="1" noChangeAspect="1"/>
          </p:cNvPicPr>
          <p:nvPr>
            <a:videoFile r:link="rId1"/>
          </p:nvPr>
        </p:nvPicPr>
        <p:blipFill>
          <a:blip r:embed="rId3"/>
          <a:stretch>
            <a:fillRect/>
          </a:stretch>
        </p:blipFill>
        <p:spPr>
          <a:xfrm>
            <a:off x="1265454" y="1455938"/>
            <a:ext cx="9298974" cy="5253933"/>
          </a:xfrm>
          <a:prstGeom prst="rect">
            <a:avLst/>
          </a:prstGeom>
        </p:spPr>
      </p:pic>
    </p:spTree>
    <p:extLst>
      <p:ext uri="{BB962C8B-B14F-4D97-AF65-F5344CB8AC3E}">
        <p14:creationId xmlns:p14="http://schemas.microsoft.com/office/powerpoint/2010/main" val="1831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23A8-B281-9938-B1B7-98D5F6BE9C3F}"/>
              </a:ext>
            </a:extLst>
          </p:cNvPr>
          <p:cNvSpPr>
            <a:spLocks noGrp="1"/>
          </p:cNvSpPr>
          <p:nvPr>
            <p:ph type="title"/>
          </p:nvPr>
        </p:nvSpPr>
        <p:spPr>
          <a:xfrm>
            <a:off x="112816" y="284176"/>
            <a:ext cx="11542815" cy="1508760"/>
          </a:xfrm>
        </p:spPr>
        <p:txBody>
          <a:bodyPr>
            <a:noAutofit/>
          </a:bodyPr>
          <a:lstStyle/>
          <a:p>
            <a:r>
              <a:rPr lang="en-US" b="1" i="0">
                <a:solidFill>
                  <a:schemeClr val="bg1"/>
                </a:solidFill>
                <a:effectLst/>
                <a:latin typeface="Arial Nova" panose="020B0504020202020204" pitchFamily="34" charset="0"/>
              </a:rPr>
              <a:t>How to share documents with others, locked and unlocked documents</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625C43EA-FC80-3D5B-E07D-E8C47758593B}"/>
              </a:ext>
            </a:extLst>
          </p:cNvPr>
          <p:cNvSpPr>
            <a:spLocks noGrp="1"/>
          </p:cNvSpPr>
          <p:nvPr>
            <p:ph idx="4294967295"/>
          </p:nvPr>
        </p:nvSpPr>
        <p:spPr>
          <a:xfrm>
            <a:off x="0" y="2022475"/>
            <a:ext cx="9783763" cy="4206875"/>
          </a:xfrm>
        </p:spPr>
        <p:txBody>
          <a:bodyPr/>
          <a:lstStyle/>
          <a:p>
            <a:pPr marL="0" indent="0" algn="l">
              <a:buNone/>
            </a:pPr>
            <a:r>
              <a:rPr lang="en-US" sz="2400" b="0" i="0">
                <a:solidFill>
                  <a:srgbClr val="1E1E1E"/>
                </a:solidFill>
                <a:effectLst/>
                <a:latin typeface="Arial Nova" panose="020B0504020202020204" pitchFamily="34" charset="0"/>
              </a:rPr>
              <a:t>As you work in Microsoft 365, it's simple to share your documents.</a:t>
            </a:r>
          </a:p>
          <a:p>
            <a:pPr algn="l">
              <a:buFont typeface="+mj-lt"/>
              <a:buAutoNum type="arabicPeriod"/>
            </a:pPr>
            <a:r>
              <a:rPr lang="en-US" sz="2400" b="0" i="0">
                <a:solidFill>
                  <a:srgbClr val="1E1E1E"/>
                </a:solidFill>
                <a:effectLst/>
                <a:latin typeface="Arial Nova" panose="020B0504020202020204" pitchFamily="34" charset="0"/>
              </a:rPr>
              <a:t>Select </a:t>
            </a:r>
            <a:r>
              <a:rPr lang="en-US" sz="2400" b="1" i="0">
                <a:solidFill>
                  <a:srgbClr val="1E1E1E"/>
                </a:solidFill>
                <a:effectLst/>
                <a:latin typeface="Arial Nova" panose="020B0504020202020204" pitchFamily="34" charset="0"/>
              </a:rPr>
              <a:t>Share</a:t>
            </a:r>
            <a:r>
              <a:rPr lang="en-US" sz="2400" b="0" i="0">
                <a:solidFill>
                  <a:srgbClr val="1E1E1E"/>
                </a:solidFill>
                <a:effectLst/>
                <a:latin typeface="Arial Nova" panose="020B0504020202020204" pitchFamily="34" charset="0"/>
              </a:rPr>
              <a:t> and then select </a:t>
            </a:r>
            <a:r>
              <a:rPr lang="en-US" sz="2400" b="1" i="0">
                <a:solidFill>
                  <a:srgbClr val="1E1E1E"/>
                </a:solidFill>
                <a:effectLst/>
                <a:latin typeface="Arial Nova" panose="020B0504020202020204" pitchFamily="34" charset="0"/>
              </a:rPr>
              <a:t>Link settings</a:t>
            </a:r>
            <a:r>
              <a:rPr lang="en-US" sz="2400" b="0" i="0">
                <a:solidFill>
                  <a:srgbClr val="1E1E1E"/>
                </a:solidFill>
                <a:effectLst/>
                <a:latin typeface="Arial Nova" panose="020B0504020202020204" pitchFamily="34" charset="0"/>
              </a:rPr>
              <a:t>.</a:t>
            </a:r>
          </a:p>
          <a:p>
            <a:pPr algn="l">
              <a:buFont typeface="+mj-lt"/>
              <a:buAutoNum type="arabicPeriod"/>
            </a:pPr>
            <a:r>
              <a:rPr lang="en-US" sz="2400" b="0" i="0">
                <a:solidFill>
                  <a:srgbClr val="1E1E1E"/>
                </a:solidFill>
                <a:effectLst/>
                <a:latin typeface="Arial Nova" panose="020B0504020202020204" pitchFamily="34" charset="0"/>
              </a:rPr>
              <a:t>Choose the permissions you want, choose if you want to </a:t>
            </a:r>
            <a:r>
              <a:rPr lang="en-US" sz="2400" b="1" i="0">
                <a:solidFill>
                  <a:srgbClr val="1E1E1E"/>
                </a:solidFill>
                <a:effectLst/>
                <a:latin typeface="Arial Nova" panose="020B0504020202020204" pitchFamily="34" charset="0"/>
              </a:rPr>
              <a:t>Allow editing</a:t>
            </a:r>
            <a:r>
              <a:rPr lang="en-US" sz="2400" b="0" i="0">
                <a:solidFill>
                  <a:srgbClr val="1E1E1E"/>
                </a:solidFill>
                <a:effectLst/>
                <a:latin typeface="Arial Nova" panose="020B0504020202020204" pitchFamily="34" charset="0"/>
              </a:rPr>
              <a:t>, and then select </a:t>
            </a:r>
            <a:r>
              <a:rPr lang="en-US" sz="2400" b="1" i="0">
                <a:solidFill>
                  <a:srgbClr val="1E1E1E"/>
                </a:solidFill>
                <a:effectLst/>
                <a:latin typeface="Arial Nova" panose="020B0504020202020204" pitchFamily="34" charset="0"/>
              </a:rPr>
              <a:t>Apply</a:t>
            </a:r>
            <a:r>
              <a:rPr lang="en-US" sz="2400" b="0" i="0">
                <a:solidFill>
                  <a:srgbClr val="1E1E1E"/>
                </a:solidFill>
                <a:effectLst/>
                <a:latin typeface="Arial Nova" panose="020B0504020202020204" pitchFamily="34" charset="0"/>
              </a:rPr>
              <a:t>.</a:t>
            </a:r>
          </a:p>
          <a:p>
            <a:pPr algn="l">
              <a:buFont typeface="+mj-lt"/>
              <a:buAutoNum type="arabicPeriod"/>
            </a:pPr>
            <a:r>
              <a:rPr lang="en-US" sz="2400" b="0" i="0">
                <a:solidFill>
                  <a:srgbClr val="1E1E1E"/>
                </a:solidFill>
                <a:effectLst/>
                <a:latin typeface="Arial Nova" panose="020B0504020202020204" pitchFamily="34" charset="0"/>
              </a:rPr>
              <a:t>Type the names or email addresses you want to share with, add an optional message, and select </a:t>
            </a:r>
            <a:r>
              <a:rPr lang="en-US" sz="2400" b="1" i="0">
                <a:solidFill>
                  <a:srgbClr val="1E1E1E"/>
                </a:solidFill>
                <a:effectLst/>
                <a:latin typeface="Arial Nova" panose="020B0504020202020204" pitchFamily="34" charset="0"/>
              </a:rPr>
              <a:t>Send</a:t>
            </a:r>
            <a:r>
              <a:rPr lang="en-US" sz="2400" b="0" i="0">
                <a:solidFill>
                  <a:srgbClr val="1E1E1E"/>
                </a:solidFill>
                <a:effectLst/>
                <a:latin typeface="Arial Nova" panose="020B0504020202020204" pitchFamily="34" charset="0"/>
              </a:rPr>
              <a:t>.</a:t>
            </a:r>
          </a:p>
          <a:p>
            <a:pPr algn="l">
              <a:buFont typeface="+mj-lt"/>
              <a:buAutoNum type="arabicPeriod"/>
            </a:pPr>
            <a:endParaRPr lang="en-US">
              <a:solidFill>
                <a:srgbClr val="1E1E1E"/>
              </a:solidFill>
              <a:latin typeface="Segoe UI" panose="020B0502040204020203" pitchFamily="34" charset="0"/>
            </a:endParaRPr>
          </a:p>
          <a:p>
            <a:pPr marL="0" indent="0" algn="l">
              <a:buNone/>
            </a:pPr>
            <a:endParaRPr lang="en-US" b="0" i="0">
              <a:solidFill>
                <a:srgbClr val="1E1E1E"/>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1657875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A0CE-BD2C-1772-6438-09931E2A1FFA}"/>
              </a:ext>
            </a:extLst>
          </p:cNvPr>
          <p:cNvSpPr>
            <a:spLocks noGrp="1"/>
          </p:cNvSpPr>
          <p:nvPr>
            <p:ph type="title"/>
          </p:nvPr>
        </p:nvSpPr>
        <p:spPr>
          <a:xfrm>
            <a:off x="249382" y="284176"/>
            <a:ext cx="11596254" cy="1508760"/>
          </a:xfrm>
        </p:spPr>
        <p:txBody>
          <a:bodyPr>
            <a:noAutofit/>
          </a:bodyPr>
          <a:lstStyle/>
          <a:p>
            <a:r>
              <a:rPr lang="en-US" b="1" i="0">
                <a:solidFill>
                  <a:schemeClr val="bg1"/>
                </a:solidFill>
                <a:effectLst/>
                <a:latin typeface="Arial Nova" panose="020B0504020202020204" pitchFamily="34" charset="0"/>
              </a:rPr>
              <a:t>How to share documents with others, locked and unlocked documents </a:t>
            </a:r>
            <a:endParaRPr lang="en-US"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B633A8F3-5031-EAAD-44A6-816968C77391}"/>
              </a:ext>
            </a:extLst>
          </p:cNvPr>
          <p:cNvSpPr>
            <a:spLocks noGrp="1"/>
          </p:cNvSpPr>
          <p:nvPr>
            <p:ph idx="1"/>
          </p:nvPr>
        </p:nvSpPr>
        <p:spPr/>
        <p:txBody>
          <a:bodyPr/>
          <a:lstStyle/>
          <a:p>
            <a:r>
              <a:rPr lang="en-US" sz="2800" b="0" i="0">
                <a:solidFill>
                  <a:schemeClr val="bg1"/>
                </a:solidFill>
                <a:effectLst/>
                <a:latin typeface="Arial Nova" panose="020B0504020202020204" pitchFamily="34" charset="0"/>
              </a:rPr>
              <a:t>After you've shared a document, the document and its metadata will show up automatically in the recipient's Shared view in OneDrive, Word, Excel, PowerPoint, and Office.com experiences. Go to </a:t>
            </a:r>
            <a:r>
              <a:rPr lang="en-US" sz="2800" b="0" i="0" u="none" strike="noStrike">
                <a:solidFill>
                  <a:schemeClr val="bg1"/>
                </a:solidFill>
                <a:effectLst/>
                <a:latin typeface="Arial Nova" panose="020B0504020202020204" pitchFamily="34" charset="0"/>
                <a:hlinkClick r:id="rId2">
                  <a:extLst>
                    <a:ext uri="{A12FA001-AC4F-418D-AE19-62706E023703}">
                      <ahyp:hlinkClr xmlns:ahyp="http://schemas.microsoft.com/office/drawing/2018/hyperlinkcolor" val="tx"/>
                    </a:ext>
                  </a:extLst>
                </a:hlinkClick>
              </a:rPr>
              <a:t>See files others have shared with you</a:t>
            </a:r>
            <a:r>
              <a:rPr lang="en-US" sz="2800" b="0" i="0">
                <a:solidFill>
                  <a:schemeClr val="bg1"/>
                </a:solidFill>
                <a:effectLst/>
                <a:latin typeface="Arial Nova" panose="020B0504020202020204" pitchFamily="34" charset="0"/>
              </a:rPr>
              <a:t> to learn more.</a:t>
            </a:r>
          </a:p>
          <a:p>
            <a:r>
              <a:rPr lang="en-US" sz="2800" b="0" i="0">
                <a:solidFill>
                  <a:schemeClr val="bg1"/>
                </a:solidFill>
                <a:effectLst/>
                <a:latin typeface="Arial Nova" panose="020B0504020202020204" pitchFamily="34" charset="0"/>
              </a:rPr>
              <a:t>The act of sharing maybe successful, however, the recipient may not be able to open the file because of the </a:t>
            </a:r>
            <a:r>
              <a:rPr lang="en-US" sz="2800" b="0" i="0" u="none" strike="noStrike">
                <a:solidFill>
                  <a:schemeClr val="bg1"/>
                </a:solidFill>
                <a:effectLst/>
                <a:latin typeface="Arial Nova" panose="020B0504020202020204" pitchFamily="34" charset="0"/>
                <a:hlinkClick r:id="rId3">
                  <a:extLst>
                    <a:ext uri="{A12FA001-AC4F-418D-AE19-62706E023703}">
                      <ahyp:hlinkClr xmlns:ahyp="http://schemas.microsoft.com/office/drawing/2018/hyperlinkcolor" val="tx"/>
                    </a:ext>
                  </a:extLst>
                </a:hlinkClick>
              </a:rPr>
              <a:t>Sensitivity label </a:t>
            </a:r>
            <a:r>
              <a:rPr lang="en-US" sz="2800" b="0" i="0">
                <a:solidFill>
                  <a:schemeClr val="bg1"/>
                </a:solidFill>
                <a:effectLst/>
                <a:latin typeface="Arial Nova" panose="020B0504020202020204" pitchFamily="34" charset="0"/>
              </a:rPr>
              <a:t>on it.</a:t>
            </a:r>
          </a:p>
          <a:p>
            <a:endParaRPr lang="en-US"/>
          </a:p>
        </p:txBody>
      </p:sp>
    </p:spTree>
    <p:extLst>
      <p:ext uri="{BB962C8B-B14F-4D97-AF65-F5344CB8AC3E}">
        <p14:creationId xmlns:p14="http://schemas.microsoft.com/office/powerpoint/2010/main" val="4275128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E156-49E3-A6A0-349A-6F497BE4A34C}"/>
              </a:ext>
            </a:extLst>
          </p:cNvPr>
          <p:cNvSpPr>
            <a:spLocks noGrp="1"/>
          </p:cNvSpPr>
          <p:nvPr>
            <p:ph type="title"/>
          </p:nvPr>
        </p:nvSpPr>
        <p:spPr>
          <a:xfrm>
            <a:off x="347256" y="389469"/>
            <a:ext cx="12143568" cy="1325563"/>
          </a:xfrm>
        </p:spPr>
        <p:txBody>
          <a:bodyPr>
            <a:normAutofit fontScale="90000"/>
          </a:bodyPr>
          <a:lstStyle/>
          <a:p>
            <a:r>
              <a:rPr lang="en-US" b="1" i="0" dirty="0">
                <a:solidFill>
                  <a:schemeClr val="bg1"/>
                </a:solidFill>
                <a:effectLst/>
                <a:latin typeface="Arial Nova" panose="020B0504020202020204" pitchFamily="34" charset="0"/>
              </a:rPr>
              <a:t>Can we share documents in .pdf or just Word/Excel/PPT? can we share with others outside our tenant?</a:t>
            </a:r>
            <a:endParaRPr lang="en-US" b="1" dirty="0">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BE4B633F-7174-270A-09E4-F7E829B20218}"/>
              </a:ext>
            </a:extLst>
          </p:cNvPr>
          <p:cNvSpPr>
            <a:spLocks noGrp="1"/>
          </p:cNvSpPr>
          <p:nvPr>
            <p:ph idx="1"/>
          </p:nvPr>
        </p:nvSpPr>
        <p:spPr/>
        <p:txBody>
          <a:bodyPr>
            <a:normAutofit/>
          </a:bodyPr>
          <a:lstStyle/>
          <a:p>
            <a:r>
              <a:rPr lang="en-US" sz="2800">
                <a:solidFill>
                  <a:schemeClr val="bg1"/>
                </a:solidFill>
                <a:latin typeface="Arial Nova" panose="020B0504020202020204" pitchFamily="34" charset="0"/>
              </a:rPr>
              <a:t>You can share all documents. </a:t>
            </a:r>
          </a:p>
          <a:p>
            <a:endParaRPr lang="en-US" sz="2800">
              <a:solidFill>
                <a:schemeClr val="bg1"/>
              </a:solidFill>
              <a:latin typeface="Arial Nova" panose="020B0504020202020204" pitchFamily="34" charset="0"/>
            </a:endParaRPr>
          </a:p>
          <a:p>
            <a:r>
              <a:rPr lang="en-US" sz="2800">
                <a:solidFill>
                  <a:schemeClr val="bg1"/>
                </a:solidFill>
                <a:latin typeface="Arial Nova" panose="020B0504020202020204" pitchFamily="34" charset="0"/>
              </a:rPr>
              <a:t>External sharing: </a:t>
            </a:r>
          </a:p>
          <a:p>
            <a:pPr lvl="1"/>
            <a:r>
              <a:rPr lang="en-US" sz="2800">
                <a:solidFill>
                  <a:schemeClr val="bg1"/>
                </a:solidFill>
                <a:latin typeface="Arial Nova" panose="020B0504020202020204" pitchFamily="34" charset="0"/>
              </a:rPr>
              <a:t>You can share your files outside our organization. It will also ask the person you’re sending the file to verify their identity. </a:t>
            </a:r>
          </a:p>
        </p:txBody>
      </p:sp>
    </p:spTree>
    <p:extLst>
      <p:ext uri="{BB962C8B-B14F-4D97-AF65-F5344CB8AC3E}">
        <p14:creationId xmlns:p14="http://schemas.microsoft.com/office/powerpoint/2010/main" val="3673111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985F-D710-1A45-94DE-C680C651D882}"/>
              </a:ext>
            </a:extLst>
          </p:cNvPr>
          <p:cNvSpPr>
            <a:spLocks noGrp="1"/>
          </p:cNvSpPr>
          <p:nvPr>
            <p:ph type="title"/>
          </p:nvPr>
        </p:nvSpPr>
        <p:spPr>
          <a:xfrm>
            <a:off x="0" y="479265"/>
            <a:ext cx="11505148" cy="1077559"/>
          </a:xfrm>
        </p:spPr>
        <p:txBody>
          <a:bodyPr>
            <a:normAutofit fontScale="90000"/>
          </a:bodyPr>
          <a:lstStyle/>
          <a:p>
            <a:r>
              <a:rPr lang="en-US" b="1">
                <a:solidFill>
                  <a:schemeClr val="bg1"/>
                </a:solidFill>
                <a:latin typeface="Arial Nova" panose="020B0504020202020204" pitchFamily="34" charset="0"/>
              </a:rPr>
              <a:t>The process of external sharing through one drive</a:t>
            </a:r>
          </a:p>
        </p:txBody>
      </p:sp>
      <p:pic>
        <p:nvPicPr>
          <p:cNvPr id="5" name="Content Placeholder 4">
            <a:extLst>
              <a:ext uri="{FF2B5EF4-FFF2-40B4-BE49-F238E27FC236}">
                <a16:creationId xmlns:a16="http://schemas.microsoft.com/office/drawing/2014/main" id="{15FB9C08-28C6-4FA8-C408-D6DB6B08D10A}"/>
              </a:ext>
            </a:extLst>
          </p:cNvPr>
          <p:cNvPicPr>
            <a:picLocks noGrp="1" noChangeAspect="1"/>
          </p:cNvPicPr>
          <p:nvPr>
            <p:ph idx="1"/>
          </p:nvPr>
        </p:nvPicPr>
        <p:blipFill rotWithShape="1">
          <a:blip r:embed="rId2"/>
          <a:srcRect l="3214"/>
          <a:stretch/>
        </p:blipFill>
        <p:spPr>
          <a:xfrm>
            <a:off x="333955" y="2620358"/>
            <a:ext cx="3461778" cy="2274093"/>
          </a:xfrm>
        </p:spPr>
      </p:pic>
      <p:pic>
        <p:nvPicPr>
          <p:cNvPr id="7" name="Picture 6">
            <a:extLst>
              <a:ext uri="{FF2B5EF4-FFF2-40B4-BE49-F238E27FC236}">
                <a16:creationId xmlns:a16="http://schemas.microsoft.com/office/drawing/2014/main" id="{1DA351E6-AE3B-2053-5111-C48B4AFAAE9F}"/>
              </a:ext>
            </a:extLst>
          </p:cNvPr>
          <p:cNvPicPr>
            <a:picLocks noChangeAspect="1"/>
          </p:cNvPicPr>
          <p:nvPr/>
        </p:nvPicPr>
        <p:blipFill rotWithShape="1">
          <a:blip r:embed="rId3"/>
          <a:srcRect t="25757" r="3614"/>
          <a:stretch/>
        </p:blipFill>
        <p:spPr>
          <a:xfrm>
            <a:off x="4094980" y="2719601"/>
            <a:ext cx="3633246" cy="2170698"/>
          </a:xfrm>
          <a:prstGeom prst="rect">
            <a:avLst/>
          </a:prstGeom>
        </p:spPr>
      </p:pic>
      <p:pic>
        <p:nvPicPr>
          <p:cNvPr id="9" name="Picture 8">
            <a:extLst>
              <a:ext uri="{FF2B5EF4-FFF2-40B4-BE49-F238E27FC236}">
                <a16:creationId xmlns:a16="http://schemas.microsoft.com/office/drawing/2014/main" id="{07072567-2EBA-E4D0-17B0-EC6599B67895}"/>
              </a:ext>
            </a:extLst>
          </p:cNvPr>
          <p:cNvPicPr>
            <a:picLocks noChangeAspect="1"/>
          </p:cNvPicPr>
          <p:nvPr/>
        </p:nvPicPr>
        <p:blipFill>
          <a:blip r:embed="rId4"/>
          <a:stretch>
            <a:fillRect/>
          </a:stretch>
        </p:blipFill>
        <p:spPr>
          <a:xfrm>
            <a:off x="8154693" y="2719601"/>
            <a:ext cx="3585053" cy="2170697"/>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DF46980D-C533-FF1A-269B-0417E9BC1452}"/>
                  </a:ext>
                </a:extLst>
              </p14:cNvPr>
              <p14:cNvContentPartPr/>
              <p14:nvPr/>
            </p14:nvContentPartPr>
            <p14:xfrm>
              <a:off x="4878214" y="3530864"/>
              <a:ext cx="549000" cy="65880"/>
            </p14:xfrm>
          </p:contentPart>
        </mc:Choice>
        <mc:Fallback xmlns="">
          <p:pic>
            <p:nvPicPr>
              <p:cNvPr id="11" name="Ink 10">
                <a:extLst>
                  <a:ext uri="{FF2B5EF4-FFF2-40B4-BE49-F238E27FC236}">
                    <a16:creationId xmlns:a16="http://schemas.microsoft.com/office/drawing/2014/main" id="{DF46980D-C533-FF1A-269B-0417E9BC1452}"/>
                  </a:ext>
                </a:extLst>
              </p:cNvPr>
              <p:cNvPicPr/>
              <p:nvPr/>
            </p:nvPicPr>
            <p:blipFill>
              <a:blip r:embed="rId6"/>
              <a:stretch>
                <a:fillRect/>
              </a:stretch>
            </p:blipFill>
            <p:spPr>
              <a:xfrm>
                <a:off x="4842214" y="3495060"/>
                <a:ext cx="620640" cy="1371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E21154BA-F957-AE6D-D61F-43D58E5F0718}"/>
                  </a:ext>
                </a:extLst>
              </p14:cNvPr>
              <p14:cNvContentPartPr/>
              <p14:nvPr/>
            </p14:nvContentPartPr>
            <p14:xfrm>
              <a:off x="9473325" y="3237104"/>
              <a:ext cx="1023480" cy="131400"/>
            </p14:xfrm>
          </p:contentPart>
        </mc:Choice>
        <mc:Fallback xmlns="">
          <p:pic>
            <p:nvPicPr>
              <p:cNvPr id="15" name="Ink 14">
                <a:extLst>
                  <a:ext uri="{FF2B5EF4-FFF2-40B4-BE49-F238E27FC236}">
                    <a16:creationId xmlns:a16="http://schemas.microsoft.com/office/drawing/2014/main" id="{E21154BA-F957-AE6D-D61F-43D58E5F0718}"/>
                  </a:ext>
                </a:extLst>
              </p:cNvPr>
              <p:cNvPicPr/>
              <p:nvPr/>
            </p:nvPicPr>
            <p:blipFill>
              <a:blip r:embed="rId8"/>
              <a:stretch>
                <a:fillRect/>
              </a:stretch>
            </p:blipFill>
            <p:spPr>
              <a:xfrm>
                <a:off x="9437312" y="3201104"/>
                <a:ext cx="1095145" cy="203040"/>
              </a:xfrm>
              <a:prstGeom prst="rect">
                <a:avLst/>
              </a:prstGeom>
            </p:spPr>
          </p:pic>
        </mc:Fallback>
      </mc:AlternateContent>
      <p:sp>
        <p:nvSpPr>
          <p:cNvPr id="3" name="Rectangle 2">
            <a:extLst>
              <a:ext uri="{FF2B5EF4-FFF2-40B4-BE49-F238E27FC236}">
                <a16:creationId xmlns:a16="http://schemas.microsoft.com/office/drawing/2014/main" id="{556E8843-2EFF-3146-FB0B-DA8ECE56DDCC}"/>
              </a:ext>
            </a:extLst>
          </p:cNvPr>
          <p:cNvSpPr/>
          <p:nvPr/>
        </p:nvSpPr>
        <p:spPr>
          <a:xfrm>
            <a:off x="4560047" y="3237104"/>
            <a:ext cx="867167" cy="191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86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7E98702-7BDD-BD71-B8E7-188987593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34"/>
          <a:stretch/>
        </p:blipFill>
        <p:spPr bwMode="auto">
          <a:xfrm>
            <a:off x="265578" y="1993036"/>
            <a:ext cx="2244635" cy="45621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E8A720B-0BF8-A563-5B6A-EE1E043C8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22" b="18870"/>
          <a:stretch/>
        </p:blipFill>
        <p:spPr bwMode="auto">
          <a:xfrm>
            <a:off x="2785405" y="2095220"/>
            <a:ext cx="2569460" cy="4116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392A16-96A4-B699-7AD6-401600CB5C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7884" r="368" b="42156"/>
          <a:stretch/>
        </p:blipFill>
        <p:spPr bwMode="auto">
          <a:xfrm>
            <a:off x="8201569" y="2481943"/>
            <a:ext cx="3217573" cy="34972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DB35D1E-EFD1-8E08-2E5E-7682C0E538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33" r="930" b="5324"/>
          <a:stretch/>
        </p:blipFill>
        <p:spPr bwMode="auto">
          <a:xfrm>
            <a:off x="5747896" y="2045639"/>
            <a:ext cx="2178481" cy="42155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D8858D8-62C2-226F-7335-F16E2B188230}"/>
              </a:ext>
            </a:extLst>
          </p:cNvPr>
          <p:cNvSpPr>
            <a:spLocks noGrp="1"/>
          </p:cNvSpPr>
          <p:nvPr>
            <p:ph type="title"/>
          </p:nvPr>
        </p:nvSpPr>
        <p:spPr>
          <a:xfrm>
            <a:off x="265578" y="264610"/>
            <a:ext cx="10236065" cy="1173853"/>
          </a:xfrm>
        </p:spPr>
        <p:txBody>
          <a:bodyPr>
            <a:normAutofit/>
          </a:bodyPr>
          <a:lstStyle/>
          <a:p>
            <a:r>
              <a:rPr lang="en-US" b="1">
                <a:solidFill>
                  <a:schemeClr val="bg1"/>
                </a:solidFill>
                <a:latin typeface="Arial Nova" panose="020B0504020202020204" pitchFamily="34" charset="0"/>
              </a:rPr>
              <a:t>The process of external sharing through one drive</a:t>
            </a:r>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E684D44-C604-310E-FDB7-D3CBD2455E7E}"/>
                  </a:ext>
                </a:extLst>
              </p14:cNvPr>
              <p14:cNvContentPartPr/>
              <p14:nvPr/>
            </p14:nvContentPartPr>
            <p14:xfrm>
              <a:off x="9276840" y="3538996"/>
              <a:ext cx="829440" cy="52200"/>
            </p14:xfrm>
          </p:contentPart>
        </mc:Choice>
        <mc:Fallback xmlns="">
          <p:pic>
            <p:nvPicPr>
              <p:cNvPr id="8" name="Ink 7">
                <a:extLst>
                  <a:ext uri="{FF2B5EF4-FFF2-40B4-BE49-F238E27FC236}">
                    <a16:creationId xmlns:a16="http://schemas.microsoft.com/office/drawing/2014/main" id="{8E684D44-C604-310E-FDB7-D3CBD2455E7E}"/>
                  </a:ext>
                </a:extLst>
              </p:cNvPr>
              <p:cNvPicPr/>
              <p:nvPr/>
            </p:nvPicPr>
            <p:blipFill>
              <a:blip r:embed="rId7"/>
              <a:stretch>
                <a:fillRect/>
              </a:stretch>
            </p:blipFill>
            <p:spPr>
              <a:xfrm>
                <a:off x="9240840" y="3503243"/>
                <a:ext cx="901080" cy="123349"/>
              </a:xfrm>
              <a:prstGeom prst="rect">
                <a:avLst/>
              </a:prstGeom>
            </p:spPr>
          </p:pic>
        </mc:Fallback>
      </mc:AlternateContent>
      <p:sp>
        <p:nvSpPr>
          <p:cNvPr id="9" name="TextBox 8">
            <a:extLst>
              <a:ext uri="{FF2B5EF4-FFF2-40B4-BE49-F238E27FC236}">
                <a16:creationId xmlns:a16="http://schemas.microsoft.com/office/drawing/2014/main" id="{0B61D57E-0B7C-BA65-36A2-79329FE1BDA8}"/>
              </a:ext>
            </a:extLst>
          </p:cNvPr>
          <p:cNvSpPr txBox="1"/>
          <p:nvPr/>
        </p:nvSpPr>
        <p:spPr>
          <a:xfrm>
            <a:off x="265578" y="1397509"/>
            <a:ext cx="4381169" cy="369332"/>
          </a:xfrm>
          <a:prstGeom prst="rect">
            <a:avLst/>
          </a:prstGeom>
          <a:noFill/>
        </p:spPr>
        <p:txBody>
          <a:bodyPr wrap="square" rtlCol="0">
            <a:spAutoFit/>
          </a:bodyPr>
          <a:lstStyle/>
          <a:p>
            <a:r>
              <a:rPr lang="en-US">
                <a:solidFill>
                  <a:schemeClr val="bg1"/>
                </a:solidFill>
              </a:rPr>
              <a:t>The external user’s side:</a:t>
            </a:r>
          </a:p>
        </p:txBody>
      </p:sp>
    </p:spTree>
    <p:extLst>
      <p:ext uri="{BB962C8B-B14F-4D97-AF65-F5344CB8AC3E}">
        <p14:creationId xmlns:p14="http://schemas.microsoft.com/office/powerpoint/2010/main" val="2067824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4BB6-1E68-C20B-D094-CF21BC2DEA12}"/>
              </a:ext>
            </a:extLst>
          </p:cNvPr>
          <p:cNvSpPr>
            <a:spLocks noGrp="1"/>
          </p:cNvSpPr>
          <p:nvPr>
            <p:ph type="title"/>
          </p:nvPr>
        </p:nvSpPr>
        <p:spPr/>
        <p:txBody>
          <a:bodyPr/>
          <a:lstStyle/>
          <a:p>
            <a:r>
              <a:rPr lang="en-US" b="1">
                <a:solidFill>
                  <a:schemeClr val="bg1"/>
                </a:solidFill>
                <a:latin typeface="Arial Nova" panose="020B0504020202020204" pitchFamily="34" charset="0"/>
              </a:rPr>
              <a:t>End User Support: </a:t>
            </a:r>
          </a:p>
        </p:txBody>
      </p:sp>
      <p:sp>
        <p:nvSpPr>
          <p:cNvPr id="3" name="Content Placeholder 2">
            <a:extLst>
              <a:ext uri="{FF2B5EF4-FFF2-40B4-BE49-F238E27FC236}">
                <a16:creationId xmlns:a16="http://schemas.microsoft.com/office/drawing/2014/main" id="{A7567CB2-CC11-432A-D9AB-32F863FAB777}"/>
              </a:ext>
            </a:extLst>
          </p:cNvPr>
          <p:cNvSpPr>
            <a:spLocks noGrp="1"/>
          </p:cNvSpPr>
          <p:nvPr>
            <p:ph idx="1"/>
          </p:nvPr>
        </p:nvSpPr>
        <p:spPr>
          <a:xfrm>
            <a:off x="516835" y="2011680"/>
            <a:ext cx="4532243" cy="4206240"/>
          </a:xfrm>
        </p:spPr>
        <p:txBody>
          <a:bodyPr/>
          <a:lstStyle/>
          <a:p>
            <a:r>
              <a:rPr lang="en-US" b="0" i="0" u="sng" strike="noStrike">
                <a:solidFill>
                  <a:srgbClr val="0563C1"/>
                </a:solidFill>
                <a:effectLst/>
                <a:latin typeface="Calibri" panose="020F0502020204030204" pitchFamily="34" charset="0"/>
                <a:hlinkClick r:id="rId2"/>
              </a:rPr>
              <a:t>Microsoft Teams video training - Microsoft Support</a:t>
            </a:r>
            <a:endParaRPr lang="en-US" b="0" i="0" u="sng" strike="noStrike">
              <a:solidFill>
                <a:srgbClr val="0563C1"/>
              </a:solidFill>
              <a:effectLst/>
              <a:latin typeface="Calibri" panose="020F0502020204030204" pitchFamily="34" charset="0"/>
            </a:endParaRPr>
          </a:p>
          <a:p>
            <a:r>
              <a:rPr lang="en-US" b="0" i="0" u="sng" strike="noStrike">
                <a:solidFill>
                  <a:srgbClr val="0563C1"/>
                </a:solidFill>
                <a:effectLst/>
                <a:latin typeface="Calibri" panose="020F0502020204030204" pitchFamily="34" charset="0"/>
                <a:hlinkClick r:id="rId3"/>
              </a:rPr>
              <a:t>https://learn.microsoft.com/en-us/microsoftteams/teams-overview</a:t>
            </a:r>
            <a:endParaRPr lang="en-US" b="0" i="0" u="sng" strike="noStrike">
              <a:solidFill>
                <a:srgbClr val="0563C1"/>
              </a:solidFill>
              <a:effectLst/>
              <a:latin typeface="Calibri" panose="020F0502020204030204" pitchFamily="34" charset="0"/>
            </a:endParaRPr>
          </a:p>
          <a:p>
            <a:r>
              <a:rPr lang="en-US">
                <a:solidFill>
                  <a:srgbClr val="0563C1"/>
                </a:solidFill>
                <a:latin typeface="Calibri" panose="020F0502020204030204" pitchFamily="34" charset="0"/>
              </a:rPr>
              <a:t>DIT Helpdesk: 928-871-6554</a:t>
            </a:r>
          </a:p>
        </p:txBody>
      </p:sp>
      <p:pic>
        <p:nvPicPr>
          <p:cNvPr id="11268" name="Picture 4">
            <a:extLst>
              <a:ext uri="{FF2B5EF4-FFF2-40B4-BE49-F238E27FC236}">
                <a16:creationId xmlns:a16="http://schemas.microsoft.com/office/drawing/2014/main" id="{E9428404-2DC4-CC1B-4944-979304F01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323" y="1065475"/>
            <a:ext cx="5344677" cy="579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95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1823C-B6B5-C8EC-3673-1FFB897617CB}"/>
              </a:ext>
            </a:extLst>
          </p:cNvPr>
          <p:cNvSpPr txBox="1"/>
          <p:nvPr/>
        </p:nvSpPr>
        <p:spPr>
          <a:xfrm>
            <a:off x="2251037" y="1859340"/>
            <a:ext cx="8224944" cy="1569660"/>
          </a:xfrm>
          <a:prstGeom prst="rect">
            <a:avLst/>
          </a:prstGeom>
          <a:noFill/>
        </p:spPr>
        <p:txBody>
          <a:bodyPr wrap="none" rtlCol="0">
            <a:spAutoFit/>
          </a:bodyPr>
          <a:lstStyle/>
          <a:p>
            <a:r>
              <a:rPr lang="en-US" sz="9600">
                <a:latin typeface="Arial Nova" panose="020B0504020202020204" pitchFamily="34" charset="0"/>
              </a:rPr>
              <a:t>Thank you!! </a:t>
            </a:r>
            <a:r>
              <a:rPr lang="en-US" sz="9600">
                <a:latin typeface="Arial Nova" panose="020B0504020202020204" pitchFamily="34" charset="0"/>
                <a:sym typeface="Wingdings" panose="05000000000000000000" pitchFamily="2" charset="2"/>
              </a:rPr>
              <a:t> </a:t>
            </a:r>
            <a:endParaRPr lang="en-US" sz="9600">
              <a:latin typeface="Arial Nova" panose="020B0504020202020204" pitchFamily="34" charset="0"/>
            </a:endParaRPr>
          </a:p>
        </p:txBody>
      </p:sp>
    </p:spTree>
    <p:extLst>
      <p:ext uri="{BB962C8B-B14F-4D97-AF65-F5344CB8AC3E}">
        <p14:creationId xmlns:p14="http://schemas.microsoft.com/office/powerpoint/2010/main" val="18654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3DBE-E899-EFD4-D8BA-57EC75EBB4E9}"/>
              </a:ext>
            </a:extLst>
          </p:cNvPr>
          <p:cNvSpPr>
            <a:spLocks noGrp="1"/>
          </p:cNvSpPr>
          <p:nvPr>
            <p:ph type="title"/>
          </p:nvPr>
        </p:nvSpPr>
        <p:spPr/>
        <p:txBody>
          <a:bodyPr/>
          <a:lstStyle/>
          <a:p>
            <a:r>
              <a:rPr lang="en-US" sz="3600" b="1" kern="1200">
                <a:solidFill>
                  <a:schemeClr val="bg1"/>
                </a:solidFill>
                <a:latin typeface="+mj-lt"/>
                <a:ea typeface="+mj-ea"/>
                <a:cs typeface="+mj-cs"/>
              </a:rPr>
              <a:t>What is the cloud?</a:t>
            </a:r>
            <a:endParaRPr lang="en-US">
              <a:solidFill>
                <a:schemeClr val="bg1"/>
              </a:solidFill>
            </a:endParaRPr>
          </a:p>
        </p:txBody>
      </p:sp>
      <p:sp>
        <p:nvSpPr>
          <p:cNvPr id="3" name="Content Placeholder 2">
            <a:extLst>
              <a:ext uri="{FF2B5EF4-FFF2-40B4-BE49-F238E27FC236}">
                <a16:creationId xmlns:a16="http://schemas.microsoft.com/office/drawing/2014/main" id="{91314165-5234-35EB-0B82-B4B723C0177F}"/>
              </a:ext>
            </a:extLst>
          </p:cNvPr>
          <p:cNvSpPr>
            <a:spLocks noGrp="1"/>
          </p:cNvSpPr>
          <p:nvPr>
            <p:ph idx="1"/>
          </p:nvPr>
        </p:nvSpPr>
        <p:spPr>
          <a:xfrm>
            <a:off x="685802" y="2142067"/>
            <a:ext cx="4148592" cy="3649133"/>
          </a:xfrm>
        </p:spPr>
        <p:txBody>
          <a:bodyPr/>
          <a:lstStyle/>
          <a:p>
            <a:pPr marL="285750" indent="-228600">
              <a:lnSpc>
                <a:spcPct val="90000"/>
              </a:lnSpc>
              <a:spcAft>
                <a:spcPts val="600"/>
              </a:spcAft>
              <a:buFont typeface="Arial" panose="020B0604020202020204" pitchFamily="34" charset="0"/>
              <a:buChar char="•"/>
            </a:pPr>
            <a:r>
              <a:rPr lang="en-US" sz="2400">
                <a:latin typeface="Arial Nova" panose="020B0504020202020204" pitchFamily="34" charset="0"/>
              </a:rPr>
              <a:t>The cloud is like a virtual storage space. </a:t>
            </a:r>
          </a:p>
          <a:p>
            <a:pPr marL="285750" indent="-228600">
              <a:lnSpc>
                <a:spcPct val="90000"/>
              </a:lnSpc>
              <a:spcAft>
                <a:spcPts val="600"/>
              </a:spcAft>
              <a:buFont typeface="Arial" panose="020B0604020202020204" pitchFamily="34" charset="0"/>
              <a:buChar char="•"/>
            </a:pPr>
            <a:r>
              <a:rPr lang="en-US" sz="2400">
                <a:latin typeface="Arial Nova" panose="020B0504020202020204" pitchFamily="34" charset="0"/>
              </a:rPr>
              <a:t>You can access your files from anywhere with an internet connect. </a:t>
            </a:r>
          </a:p>
          <a:p>
            <a:pPr marL="285750" indent="-228600">
              <a:lnSpc>
                <a:spcPct val="90000"/>
              </a:lnSpc>
              <a:spcAft>
                <a:spcPts val="600"/>
              </a:spcAft>
              <a:buFont typeface="Arial" panose="020B0604020202020204" pitchFamily="34" charset="0"/>
              <a:buChar char="•"/>
            </a:pPr>
            <a:r>
              <a:rPr lang="en-US" sz="2400">
                <a:latin typeface="Arial Nova" panose="020B0504020202020204" pitchFamily="34" charset="0"/>
              </a:rPr>
              <a:t>You don't have to worry about your device getting lost or damage. </a:t>
            </a:r>
          </a:p>
          <a:p>
            <a:endParaRPr lang="en-US"/>
          </a:p>
        </p:txBody>
      </p:sp>
      <p:pic>
        <p:nvPicPr>
          <p:cNvPr id="4" name="Online Media 3" title="What is the cloud? An introduction to cloud computing with Microsoft Azure.">
            <a:hlinkClick r:id="" action="ppaction://media"/>
            <a:extLst>
              <a:ext uri="{FF2B5EF4-FFF2-40B4-BE49-F238E27FC236}">
                <a16:creationId xmlns:a16="http://schemas.microsoft.com/office/drawing/2014/main" id="{65C2D099-E8B5-4267-F839-78EE631EA019}"/>
              </a:ext>
            </a:extLst>
          </p:cNvPr>
          <p:cNvPicPr>
            <a:picLocks noRot="1" noChangeAspect="1"/>
          </p:cNvPicPr>
          <p:nvPr>
            <a:videoFile r:link="rId1"/>
          </p:nvPr>
        </p:nvPicPr>
        <p:blipFill>
          <a:blip r:embed="rId3"/>
          <a:stretch>
            <a:fillRect/>
          </a:stretch>
        </p:blipFill>
        <p:spPr>
          <a:xfrm>
            <a:off x="5113114" y="2019079"/>
            <a:ext cx="6893998" cy="3895108"/>
          </a:xfrm>
          <a:prstGeom prst="rect">
            <a:avLst/>
          </a:prstGeom>
        </p:spPr>
      </p:pic>
    </p:spTree>
    <p:extLst>
      <p:ext uri="{BB962C8B-B14F-4D97-AF65-F5344CB8AC3E}">
        <p14:creationId xmlns:p14="http://schemas.microsoft.com/office/powerpoint/2010/main" val="306885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1E0F-409E-9CE9-6835-B5FCEAB1F1BB}"/>
              </a:ext>
            </a:extLst>
          </p:cNvPr>
          <p:cNvSpPr>
            <a:spLocks noGrp="1"/>
          </p:cNvSpPr>
          <p:nvPr>
            <p:ph type="title"/>
          </p:nvPr>
        </p:nvSpPr>
        <p:spPr/>
        <p:txBody>
          <a:bodyPr>
            <a:normAutofit/>
          </a:bodyPr>
          <a:lstStyle/>
          <a:p>
            <a:r>
              <a:rPr lang="en-US" b="1">
                <a:solidFill>
                  <a:schemeClr val="bg1"/>
                </a:solidFill>
                <a:latin typeface="Arial Nova" panose="020B0504020202020204" pitchFamily="34" charset="0"/>
                <a:cs typeface="Calibri Light"/>
              </a:rPr>
              <a:t>What is Microsoft 365 (M365)? </a:t>
            </a:r>
            <a:endParaRPr lang="en-US" sz="4400"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D1E42824-998C-4AE5-9129-2E8EB6D8158C}"/>
              </a:ext>
            </a:extLst>
          </p:cNvPr>
          <p:cNvSpPr>
            <a:spLocks noGrp="1"/>
          </p:cNvSpPr>
          <p:nvPr>
            <p:ph idx="1"/>
          </p:nvPr>
        </p:nvSpPr>
        <p:spPr>
          <a:xfrm>
            <a:off x="638093" y="2460119"/>
            <a:ext cx="4681329" cy="3649133"/>
          </a:xfrm>
        </p:spPr>
        <p:txBody>
          <a:bodyPr>
            <a:normAutofit/>
          </a:bodyPr>
          <a:lstStyle/>
          <a:p>
            <a:r>
              <a:rPr lang="en-US" sz="1800">
                <a:latin typeface="Arial Nova" panose="020B0504020202020204" pitchFamily="34" charset="0"/>
                <a:cs typeface="Calibri"/>
              </a:rPr>
              <a:t>You get the basic tools you are used to (Word, Excel, and PowerPoint), that you install on your computer but with M365, you get extra goodies. </a:t>
            </a:r>
          </a:p>
          <a:p>
            <a:r>
              <a:rPr lang="en-US" sz="1800">
                <a:latin typeface="Arial Nova" panose="020B0504020202020204" pitchFamily="34" charset="0"/>
                <a:cs typeface="Calibri"/>
              </a:rPr>
              <a:t>It is for collaboration purposes. Now multiple people can work with one document at the same time. Instead of sending emails back and forth. </a:t>
            </a:r>
          </a:p>
          <a:p>
            <a:r>
              <a:rPr lang="en-US" sz="1800">
                <a:latin typeface="Arial Nova" panose="020B0504020202020204" pitchFamily="34" charset="0"/>
                <a:cs typeface="Calibri"/>
              </a:rPr>
              <a:t>You can even use some of the applications from anywhere with internet access without having the applications physically installed on your computer. </a:t>
            </a:r>
          </a:p>
          <a:p>
            <a:endParaRPr lang="en-US"/>
          </a:p>
        </p:txBody>
      </p:sp>
      <p:pic>
        <p:nvPicPr>
          <p:cNvPr id="4" name="Picture 2" descr="Microsoft 365 | Care IT Computer SolutionsCare IT">
            <a:extLst>
              <a:ext uri="{FF2B5EF4-FFF2-40B4-BE49-F238E27FC236}">
                <a16:creationId xmlns:a16="http://schemas.microsoft.com/office/drawing/2014/main" id="{1D241A9A-0D7B-8DE1-BB2D-C72251A200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60828" y="2065867"/>
            <a:ext cx="5730240" cy="382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1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A7C6-F23F-6D73-D194-4B6276C9B478}"/>
              </a:ext>
            </a:extLst>
          </p:cNvPr>
          <p:cNvSpPr>
            <a:spLocks noGrp="1"/>
          </p:cNvSpPr>
          <p:nvPr>
            <p:ph type="title"/>
          </p:nvPr>
        </p:nvSpPr>
        <p:spPr>
          <a:xfrm>
            <a:off x="606288" y="249786"/>
            <a:ext cx="10131425" cy="1456267"/>
          </a:xfrm>
        </p:spPr>
        <p:txBody>
          <a:bodyPr/>
          <a:lstStyle/>
          <a:p>
            <a:r>
              <a:rPr lang="en-US" b="1">
                <a:solidFill>
                  <a:schemeClr val="bg1"/>
                </a:solidFill>
                <a:latin typeface="Arial Nova" panose="020B0504020202020204" pitchFamily="34" charset="0"/>
              </a:rPr>
              <a:t>M365 Government G3</a:t>
            </a:r>
          </a:p>
        </p:txBody>
      </p:sp>
      <p:pic>
        <p:nvPicPr>
          <p:cNvPr id="5" name="Content Placeholder 4">
            <a:extLst>
              <a:ext uri="{FF2B5EF4-FFF2-40B4-BE49-F238E27FC236}">
                <a16:creationId xmlns:a16="http://schemas.microsoft.com/office/drawing/2014/main" id="{5AA4AC15-86CC-6D5A-01BB-0049D1E3F40F}"/>
              </a:ext>
            </a:extLst>
          </p:cNvPr>
          <p:cNvPicPr>
            <a:picLocks noGrp="1" noChangeAspect="1"/>
          </p:cNvPicPr>
          <p:nvPr>
            <p:ph idx="1"/>
          </p:nvPr>
        </p:nvPicPr>
        <p:blipFill>
          <a:blip r:embed="rId2"/>
          <a:stretch>
            <a:fillRect/>
          </a:stretch>
        </p:blipFill>
        <p:spPr>
          <a:xfrm>
            <a:off x="427525" y="1516207"/>
            <a:ext cx="3404230" cy="4351338"/>
          </a:xfrm>
        </p:spPr>
      </p:pic>
      <p:sp>
        <p:nvSpPr>
          <p:cNvPr id="8" name="TextBox 7">
            <a:extLst>
              <a:ext uri="{FF2B5EF4-FFF2-40B4-BE49-F238E27FC236}">
                <a16:creationId xmlns:a16="http://schemas.microsoft.com/office/drawing/2014/main" id="{3691D02A-9175-4421-0AB0-C2BFC6A32559}"/>
              </a:ext>
            </a:extLst>
          </p:cNvPr>
          <p:cNvSpPr txBox="1"/>
          <p:nvPr/>
        </p:nvSpPr>
        <p:spPr>
          <a:xfrm>
            <a:off x="7486728" y="2668773"/>
            <a:ext cx="3996047" cy="2677656"/>
          </a:xfrm>
          <a:prstGeom prst="rect">
            <a:avLst/>
          </a:prstGeom>
          <a:noFill/>
        </p:spPr>
        <p:txBody>
          <a:bodyPr wrap="square" rtlCol="0">
            <a:spAutoFit/>
          </a:bodyPr>
          <a:lstStyle/>
          <a:p>
            <a:r>
              <a:rPr lang="en-US" sz="2400">
                <a:latin typeface="Arial Nova" panose="020B0504020202020204" pitchFamily="34" charset="0"/>
              </a:rPr>
              <a:t>DIT has the G3 plan for M365. We are potentially moving to G5 in the future.</a:t>
            </a:r>
          </a:p>
          <a:p>
            <a:endParaRPr lang="en-US" sz="2400">
              <a:latin typeface="Arial Nova" panose="020B0504020202020204" pitchFamily="34" charset="0"/>
            </a:endParaRPr>
          </a:p>
          <a:p>
            <a:r>
              <a:rPr lang="en-US" sz="2400">
                <a:latin typeface="Arial Nova" panose="020B0504020202020204" pitchFamily="34" charset="0"/>
              </a:rPr>
              <a:t>Link: </a:t>
            </a:r>
            <a:r>
              <a:rPr lang="en-US" sz="2400">
                <a:latin typeface="Arial Nova" panose="020B0504020202020204" pitchFamily="34" charset="0"/>
                <a:hlinkClick r:id="rId3"/>
              </a:rPr>
              <a:t>Compare Office 365 Government Plans: Microsoft 365</a:t>
            </a:r>
            <a:r>
              <a:rPr lang="en-US" sz="2400">
                <a:latin typeface="Arial Nova" panose="020B0504020202020204" pitchFamily="34" charset="0"/>
              </a:rPr>
              <a:t> </a:t>
            </a:r>
          </a:p>
        </p:txBody>
      </p:sp>
      <p:pic>
        <p:nvPicPr>
          <p:cNvPr id="4" name="Picture 3">
            <a:extLst>
              <a:ext uri="{FF2B5EF4-FFF2-40B4-BE49-F238E27FC236}">
                <a16:creationId xmlns:a16="http://schemas.microsoft.com/office/drawing/2014/main" id="{D474F78E-5273-0109-D6D6-6BBB63AD3F73}"/>
              </a:ext>
            </a:extLst>
          </p:cNvPr>
          <p:cNvPicPr>
            <a:picLocks noChangeAspect="1"/>
          </p:cNvPicPr>
          <p:nvPr/>
        </p:nvPicPr>
        <p:blipFill>
          <a:blip r:embed="rId4"/>
          <a:stretch>
            <a:fillRect/>
          </a:stretch>
        </p:blipFill>
        <p:spPr>
          <a:xfrm>
            <a:off x="4136686" y="1516207"/>
            <a:ext cx="2393940" cy="4502424"/>
          </a:xfrm>
          <a:prstGeom prst="rect">
            <a:avLst/>
          </a:prstGeom>
        </p:spPr>
      </p:pic>
    </p:spTree>
    <p:extLst>
      <p:ext uri="{BB962C8B-B14F-4D97-AF65-F5344CB8AC3E}">
        <p14:creationId xmlns:p14="http://schemas.microsoft.com/office/powerpoint/2010/main" val="424651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C4E1-14DB-5FC5-4408-0EA735C69CF2}"/>
              </a:ext>
            </a:extLst>
          </p:cNvPr>
          <p:cNvSpPr>
            <a:spLocks noGrp="1"/>
          </p:cNvSpPr>
          <p:nvPr>
            <p:ph type="title"/>
          </p:nvPr>
        </p:nvSpPr>
        <p:spPr/>
        <p:txBody>
          <a:bodyPr>
            <a:normAutofit/>
          </a:bodyPr>
          <a:lstStyle/>
          <a:p>
            <a:r>
              <a:rPr lang="en-US" b="1" kern="1200">
                <a:solidFill>
                  <a:schemeClr val="bg1"/>
                </a:solidFill>
                <a:latin typeface="Arial Nova" panose="020B0504020202020204" pitchFamily="34" charset="0"/>
              </a:rPr>
              <a:t>M365 Through Your Web Browser</a:t>
            </a:r>
            <a:endParaRPr lang="en-US" sz="4400" b="1">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C480E6A2-0DC8-503B-2BDB-3EAACDE21E40}"/>
              </a:ext>
            </a:extLst>
          </p:cNvPr>
          <p:cNvSpPr>
            <a:spLocks noGrp="1"/>
          </p:cNvSpPr>
          <p:nvPr>
            <p:ph idx="1"/>
          </p:nvPr>
        </p:nvSpPr>
        <p:spPr>
          <a:xfrm>
            <a:off x="693752" y="2555535"/>
            <a:ext cx="4204251" cy="3649133"/>
          </a:xfrm>
        </p:spPr>
        <p:txBody>
          <a:bodyPr/>
          <a:lstStyle/>
          <a:p>
            <a:r>
              <a:rPr lang="en-US" sz="2400">
                <a:latin typeface="Arial Nova" panose="020B0504020202020204" pitchFamily="34" charset="0"/>
              </a:rPr>
              <a:t>You will need to go to office.com</a:t>
            </a:r>
          </a:p>
          <a:p>
            <a:r>
              <a:rPr lang="en-US" sz="2400">
                <a:latin typeface="Arial Nova" panose="020B0504020202020204" pitchFamily="34" charset="0"/>
              </a:rPr>
              <a:t>Keep in mind these browser applications are for quick edits due to the applications being compacted. </a:t>
            </a:r>
          </a:p>
          <a:p>
            <a:endParaRPr lang="en-US"/>
          </a:p>
        </p:txBody>
      </p:sp>
      <p:pic>
        <p:nvPicPr>
          <p:cNvPr id="4" name="Online Media 4" title="Introducing the Microsoft 365 App">
            <a:hlinkClick r:id="" action="ppaction://media"/>
            <a:extLst>
              <a:ext uri="{FF2B5EF4-FFF2-40B4-BE49-F238E27FC236}">
                <a16:creationId xmlns:a16="http://schemas.microsoft.com/office/drawing/2014/main" id="{886613CB-EFAB-C877-27D9-D031E704C870}"/>
              </a:ext>
            </a:extLst>
          </p:cNvPr>
          <p:cNvPicPr>
            <a:picLocks noRot="1" noChangeAspect="1"/>
          </p:cNvPicPr>
          <p:nvPr>
            <a:videoFile r:link="rId1"/>
          </p:nvPr>
        </p:nvPicPr>
        <p:blipFill>
          <a:blip r:embed="rId3"/>
          <a:stretch>
            <a:fillRect/>
          </a:stretch>
        </p:blipFill>
        <p:spPr>
          <a:xfrm>
            <a:off x="4919300" y="2053372"/>
            <a:ext cx="7081752" cy="4001199"/>
          </a:xfrm>
          <a:prstGeom prst="rect">
            <a:avLst/>
          </a:prstGeom>
        </p:spPr>
      </p:pic>
    </p:spTree>
    <p:extLst>
      <p:ext uri="{BB962C8B-B14F-4D97-AF65-F5344CB8AC3E}">
        <p14:creationId xmlns:p14="http://schemas.microsoft.com/office/powerpoint/2010/main" val="17908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CE0B-BE79-04D5-42C6-24F63B370E77}"/>
              </a:ext>
            </a:extLst>
          </p:cNvPr>
          <p:cNvSpPr>
            <a:spLocks noGrp="1"/>
          </p:cNvSpPr>
          <p:nvPr>
            <p:ph type="title"/>
          </p:nvPr>
        </p:nvSpPr>
        <p:spPr>
          <a:xfrm>
            <a:off x="833190" y="2208879"/>
            <a:ext cx="11154949" cy="1676400"/>
          </a:xfrm>
        </p:spPr>
        <p:txBody>
          <a:bodyPr/>
          <a:lstStyle/>
          <a:p>
            <a:r>
              <a:rPr lang="en-US" sz="4800"/>
              <a:t>Multifactor Authentication and signing in</a:t>
            </a:r>
          </a:p>
        </p:txBody>
      </p:sp>
    </p:spTree>
    <p:extLst>
      <p:ext uri="{BB962C8B-B14F-4D97-AF65-F5344CB8AC3E}">
        <p14:creationId xmlns:p14="http://schemas.microsoft.com/office/powerpoint/2010/main" val="510391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92548010E7324389281CC93E5867DD" ma:contentTypeVersion="6" ma:contentTypeDescription="Create a new document." ma:contentTypeScope="" ma:versionID="19cbba5bdd59212770ef295c80c8d30b">
  <xsd:schema xmlns:xsd="http://www.w3.org/2001/XMLSchema" xmlns:xs="http://www.w3.org/2001/XMLSchema" xmlns:p="http://schemas.microsoft.com/office/2006/metadata/properties" xmlns:ns2="c3a358d5-7306-4f6c-a338-c0c0f7bd42f9" xmlns:ns3="2a189dd0-3541-4cb6-89e1-fe492ec176fe" targetNamespace="http://schemas.microsoft.com/office/2006/metadata/properties" ma:root="true" ma:fieldsID="68452b6e4ff34b2ee273d94a6ee788e2" ns2:_="" ns3:_="">
    <xsd:import namespace="c3a358d5-7306-4f6c-a338-c0c0f7bd42f9"/>
    <xsd:import namespace="2a189dd0-3541-4cb6-89e1-fe492ec176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358d5-7306-4f6c-a338-c0c0f7bd4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189dd0-3541-4cb6-89e1-fe492ec176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559816-0DDB-46F5-9795-6EB859DF2BD5}">
  <ds:schemaRefs>
    <ds:schemaRef ds:uri="http://schemas.microsoft.com/sharepoint/v3/contenttype/forms"/>
  </ds:schemaRefs>
</ds:datastoreItem>
</file>

<file path=customXml/itemProps2.xml><?xml version="1.0" encoding="utf-8"?>
<ds:datastoreItem xmlns:ds="http://schemas.openxmlformats.org/officeDocument/2006/customXml" ds:itemID="{B72A136E-55DD-4974-A380-BB5ED241D41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c3a358d5-7306-4f6c-a338-c0c0f7bd42f9"/>
    <ds:schemaRef ds:uri="http://purl.org/dc/elements/1.1/"/>
    <ds:schemaRef ds:uri="2a189dd0-3541-4cb6-89e1-fe492ec176fe"/>
    <ds:schemaRef ds:uri="http://purl.org/dc/dcmitype/"/>
  </ds:schemaRefs>
</ds:datastoreItem>
</file>

<file path=customXml/itemProps3.xml><?xml version="1.0" encoding="utf-8"?>
<ds:datastoreItem xmlns:ds="http://schemas.openxmlformats.org/officeDocument/2006/customXml" ds:itemID="{30891DAA-6F55-4169-B09C-F18089A55B2D}">
  <ds:schemaRefs>
    <ds:schemaRef ds:uri="2a189dd0-3541-4cb6-89e1-fe492ec176fe"/>
    <ds:schemaRef ds:uri="c3a358d5-7306-4f6c-a338-c0c0f7bd42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Banded</Template>
  <TotalTime>0</TotalTime>
  <Words>1601</Words>
  <Application>Microsoft Office PowerPoint</Application>
  <PresentationFormat>Widescreen</PresentationFormat>
  <Paragraphs>155</Paragraphs>
  <Slides>47</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Abadi</vt:lpstr>
      <vt:lpstr>Arial</vt:lpstr>
      <vt:lpstr>Arial Nova</vt:lpstr>
      <vt:lpstr>Calibri</vt:lpstr>
      <vt:lpstr>Corbel</vt:lpstr>
      <vt:lpstr>Segoe UI</vt:lpstr>
      <vt:lpstr>Wingdings</vt:lpstr>
      <vt:lpstr>Banded</vt:lpstr>
      <vt:lpstr>M365 Overview</vt:lpstr>
      <vt:lpstr>DIT projects</vt:lpstr>
      <vt:lpstr>Upcoming Trainings/workshops: </vt:lpstr>
      <vt:lpstr>If you are coming to our workshop:</vt:lpstr>
      <vt:lpstr>What is the cloud?</vt:lpstr>
      <vt:lpstr>What is Microsoft 365 (M365)? </vt:lpstr>
      <vt:lpstr>M365 Government G3</vt:lpstr>
      <vt:lpstr>M365 Through Your Web Browser</vt:lpstr>
      <vt:lpstr>Multifactor Authentication and signing in</vt:lpstr>
      <vt:lpstr>Signing in</vt:lpstr>
      <vt:lpstr>Multifactor Authentication</vt:lpstr>
      <vt:lpstr>MFA Process </vt:lpstr>
      <vt:lpstr>SMS Process</vt:lpstr>
      <vt:lpstr>DUO Hardware Token</vt:lpstr>
      <vt:lpstr>Having issues?</vt:lpstr>
      <vt:lpstr>Download M365 </vt:lpstr>
      <vt:lpstr>Download TEAMS</vt:lpstr>
      <vt:lpstr>Migrating mailboxes</vt:lpstr>
      <vt:lpstr>Mailbox Migration</vt:lpstr>
      <vt:lpstr>Encrypting Emails</vt:lpstr>
      <vt:lpstr>How to Encrypt emails externally</vt:lpstr>
      <vt:lpstr>Security Tips</vt:lpstr>
      <vt:lpstr>Teams</vt:lpstr>
      <vt:lpstr>Access to Teams</vt:lpstr>
      <vt:lpstr>Team</vt:lpstr>
      <vt:lpstr>Channel</vt:lpstr>
      <vt:lpstr>Environment of Teams Example</vt:lpstr>
      <vt:lpstr>Teams and Channels Video</vt:lpstr>
      <vt:lpstr>Team Members</vt:lpstr>
      <vt:lpstr>Structure Teams for your Department’s  needs</vt:lpstr>
      <vt:lpstr>Team Owner Vs. Team Member</vt:lpstr>
      <vt:lpstr>Setting up meetings in teams - how many people can be in Teams meeting? Is there a cut off time?</vt:lpstr>
      <vt:lpstr>How to set up a meeting in Teams, one-to-one; one-to-multiple</vt:lpstr>
      <vt:lpstr>Teams App – Create Meeting</vt:lpstr>
      <vt:lpstr>Teams App – Create Meeting</vt:lpstr>
      <vt:lpstr>Outlook App – Create Meetings</vt:lpstr>
      <vt:lpstr>Outlook App – Create Meetings</vt:lpstr>
      <vt:lpstr>Meeting invite</vt:lpstr>
      <vt:lpstr>OneDrive</vt:lpstr>
      <vt:lpstr>Introducing onedrive</vt:lpstr>
      <vt:lpstr>How to share documents with others, locked and unlocked documents</vt:lpstr>
      <vt:lpstr>How to share documents with others, locked and unlocked documents </vt:lpstr>
      <vt:lpstr>Can we share documents in .pdf or just Word/Excel/PPT? can we share with others outside our tenant?</vt:lpstr>
      <vt:lpstr>The process of external sharing through one drive</vt:lpstr>
      <vt:lpstr>The process of external sharing through one drive</vt:lpstr>
      <vt:lpstr>End User Support: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M365 Training</dc:title>
  <dc:creator>Natasha Kempton</dc:creator>
  <cp:lastModifiedBy>Natasha Kempton</cp:lastModifiedBy>
  <cp:revision>1</cp:revision>
  <dcterms:created xsi:type="dcterms:W3CDTF">2024-06-25T15:08:24Z</dcterms:created>
  <dcterms:modified xsi:type="dcterms:W3CDTF">2024-06-27T20:21:06Z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0x010100D192548010E7324389281CC93E5867DD</vt:lpwstr>
  </property>
</Properties>
</file>